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6" r:id="rId10"/>
    <p:sldId id="275" r:id="rId11"/>
    <p:sldId id="278" r:id="rId12"/>
    <p:sldId id="280" r:id="rId13"/>
    <p:sldId id="277" r:id="rId14"/>
    <p:sldId id="274" r:id="rId15"/>
    <p:sldId id="279" r:id="rId16"/>
    <p:sldId id="281" r:id="rId17"/>
    <p:sldId id="267" r:id="rId18"/>
    <p:sldId id="264" r:id="rId19"/>
    <p:sldId id="273" r:id="rId20"/>
    <p:sldId id="289" r:id="rId21"/>
    <p:sldId id="288" r:id="rId22"/>
    <p:sldId id="310" r:id="rId23"/>
    <p:sldId id="285" r:id="rId24"/>
    <p:sldId id="311" r:id="rId25"/>
    <p:sldId id="291" r:id="rId26"/>
    <p:sldId id="312" r:id="rId27"/>
    <p:sldId id="283" r:id="rId28"/>
    <p:sldId id="286" r:id="rId29"/>
    <p:sldId id="294" r:id="rId30"/>
    <p:sldId id="265" r:id="rId31"/>
    <p:sldId id="284" r:id="rId32"/>
    <p:sldId id="287" r:id="rId33"/>
    <p:sldId id="292" r:id="rId34"/>
    <p:sldId id="290" r:id="rId35"/>
    <p:sldId id="293" r:id="rId36"/>
    <p:sldId id="295" r:id="rId37"/>
    <p:sldId id="296" r:id="rId38"/>
    <p:sldId id="297" r:id="rId39"/>
    <p:sldId id="298" r:id="rId40"/>
    <p:sldId id="299" r:id="rId41"/>
    <p:sldId id="300" r:id="rId42"/>
    <p:sldId id="301" r:id="rId43"/>
    <p:sldId id="302" r:id="rId44"/>
    <p:sldId id="303" r:id="rId45"/>
    <p:sldId id="304" r:id="rId46"/>
    <p:sldId id="305" r:id="rId47"/>
    <p:sldId id="307" r:id="rId48"/>
    <p:sldId id="308" r:id="rId49"/>
    <p:sldId id="309" r:id="rId50"/>
    <p:sldId id="306" r:id="rId51"/>
    <p:sldId id="282" r:id="rId52"/>
  </p:sldIdLst>
  <p:sldSz cx="14630400" cy="8229600"/>
  <p:notesSz cx="8229600" cy="14630400"/>
  <p:embeddedFontLst>
    <p:embeddedFont>
      <p:font typeface="Fraunces" panose="020B0604020202020204" charset="0"/>
      <p:regular r:id="rId54"/>
    </p:embeddedFont>
    <p:embeddedFont>
      <p:font typeface="Nobile"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002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6274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7074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778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7023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4142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2595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1235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09137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81984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90776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946042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89571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639558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829941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24638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903569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22273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01497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46465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17311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421892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402801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841066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125124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67014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470815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523230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956641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76599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750216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155076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37961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92475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650878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156571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4279043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743253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7716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040667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4291644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58645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8269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EB6A8751-A664-6F3D-11A0-4677EA0CBAC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Picture 3" descr="A logo of a global education&#10;&#10;Description automatically generated with medium confidence">
            <a:extLst>
              <a:ext uri="{FF2B5EF4-FFF2-40B4-BE49-F238E27FC236}">
                <a16:creationId xmlns:a16="http://schemas.microsoft.com/office/drawing/2014/main" id="{D5EA7CD6-D5D7-BDC5-6EC0-A553B75A94C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C1E757CB-D8EB-9128-ABF3-D11189BCF9A7}"/>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CC609225-D293-8D24-CA8D-758DA8872C6A}"/>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AF43E079-AE51-8CE3-BDAD-A00C63C90A46}"/>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BB723844-C1A8-88D8-59B8-D2B3EB09373F}"/>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12ED7CAC-A2C7-164C-F069-CC7BB2F43621}"/>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88D976EB-AD20-97A4-F94D-369DFFD4021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5" name="Picture 4" descr="A logo of a global education&#10;&#10;Description automatically generated with medium confidence">
            <a:extLst>
              <a:ext uri="{FF2B5EF4-FFF2-40B4-BE49-F238E27FC236}">
                <a16:creationId xmlns:a16="http://schemas.microsoft.com/office/drawing/2014/main" id="{E9F554B3-5FFF-A4B7-830D-8D9B016BD1E4}"/>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A logo of a global education&#10;&#10;Description automatically generated with medium confidence">
            <a:extLst>
              <a:ext uri="{FF2B5EF4-FFF2-40B4-BE49-F238E27FC236}">
                <a16:creationId xmlns:a16="http://schemas.microsoft.com/office/drawing/2014/main" id="{5CB3E70D-4551-F9C1-BB63-CBF09B440C52}"/>
              </a:ext>
            </a:extLst>
          </p:cNvPr>
          <p:cNvPicPr>
            <a:picLocks noChangeAspect="1"/>
          </p:cNvPicPr>
          <p:nvPr userDrawn="1"/>
        </p:nvPicPr>
        <p:blipFill>
          <a:blip r:embed="rId12">
            <a:clrChange>
              <a:clrFrom>
                <a:srgbClr val="FFFFFF"/>
              </a:clrFrom>
              <a:clrTo>
                <a:srgbClr val="FFFFFF">
                  <a:alpha val="0"/>
                </a:srgbClr>
              </a:clrTo>
            </a:clrChange>
          </a:blip>
          <a:stretch>
            <a:fillRect/>
          </a:stretch>
        </p:blipFill>
        <p:spPr>
          <a:xfrm>
            <a:off x="0" y="170057"/>
            <a:ext cx="1505415" cy="8430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png"/><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6.png"/><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8.png"/><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07/relationships/hdphoto" Target="../media/hdphoto10.wdp"/></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2.png"/><Relationship Id="rId4" Type="http://schemas.microsoft.com/office/2007/relationships/hdphoto" Target="../media/hdphoto11.wdp"/></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4.png"/><Relationship Id="rId4"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57.png"/><Relationship Id="rId5" Type="http://schemas.microsoft.com/office/2007/relationships/hdphoto" Target="../media/hdphoto16.wdp"/><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9.png"/><Relationship Id="rId4" Type="http://schemas.microsoft.com/office/2007/relationships/hdphoto" Target="../media/hdphoto17.wdp"/></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7" y="3056003"/>
            <a:ext cx="7415927" cy="2307733"/>
          </a:xfrm>
          <a:prstGeom prst="rect">
            <a:avLst/>
          </a:prstGeom>
          <a:noFill/>
          <a:ln/>
        </p:spPr>
        <p:txBody>
          <a:bodyPr wrap="square" lIns="0" tIns="0" rIns="0" bIns="0" rtlCol="0" anchor="t"/>
          <a:lstStyle/>
          <a:p>
            <a:pPr marL="0" indent="0">
              <a:lnSpc>
                <a:spcPts val="8350"/>
              </a:lnSpc>
              <a:buNone/>
            </a:pPr>
            <a:r>
              <a:rPr lang="en-US" sz="6700" b="1" dirty="0">
                <a:solidFill>
                  <a:srgbClr val="3B4540"/>
                </a:solidFill>
                <a:latin typeface="Fraunces" pitchFamily="34" charset="0"/>
                <a:ea typeface="Fraunces" pitchFamily="34" charset="-122"/>
                <a:cs typeface="Fraunces" pitchFamily="34" charset="-120"/>
              </a:rPr>
              <a:t>Adventure Works Dashboard Report</a:t>
            </a:r>
            <a:endParaRPr lang="en-US" sz="6700" dirty="0"/>
          </a:p>
        </p:txBody>
      </p:sp>
      <p:pic>
        <p:nvPicPr>
          <p:cNvPr id="5" name="صورة 5">
            <a:extLst>
              <a:ext uri="{FF2B5EF4-FFF2-40B4-BE49-F238E27FC236}">
                <a16:creationId xmlns:a16="http://schemas.microsoft.com/office/drawing/2014/main" id="{F7A38C22-7E66-714E-8161-0550A9447792}"/>
              </a:ext>
            </a:extLst>
          </p:cNvPr>
          <p:cNvPicPr>
            <a:picLocks noChangeAspect="1"/>
          </p:cNvPicPr>
          <p:nvPr/>
        </p:nvPicPr>
        <p:blipFill>
          <a:blip r:embed="rId3"/>
          <a:stretch>
            <a:fillRect/>
          </a:stretch>
        </p:blipFill>
        <p:spPr>
          <a:xfrm>
            <a:off x="8469085" y="2016341"/>
            <a:ext cx="5467595" cy="53710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540652" y="2636179"/>
            <a:ext cx="7153689" cy="4310988"/>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sz="2000" b="1" dirty="0">
                <a:solidFill>
                  <a:srgbClr val="405449"/>
                </a:solidFill>
                <a:latin typeface="Fraunces" pitchFamily="34" charset="0"/>
              </a:rPr>
              <a:t>In the year 2013, the company witnessed remarkable sales, reaching a total of 48,963,887.96. Following closely behind, the sales in 2012 amounted to 37,675,700.31. Conversely, the lowest sales were recorded in 2011. Through careful analysis, it was observed that the sales performance exhibited an upward trend, steadily improving as the years progressed until reaching 2014.</a:t>
            </a:r>
          </a:p>
        </p:txBody>
      </p:sp>
      <p:pic>
        <p:nvPicPr>
          <p:cNvPr id="4" name="Picture 3">
            <a:extLst>
              <a:ext uri="{FF2B5EF4-FFF2-40B4-BE49-F238E27FC236}">
                <a16:creationId xmlns:a16="http://schemas.microsoft.com/office/drawing/2014/main" id="{81B3B31A-8FCF-8CE8-F8D1-BE7106897848}"/>
              </a:ext>
            </a:extLst>
          </p:cNvPr>
          <p:cNvPicPr>
            <a:picLocks noChangeAspect="1"/>
          </p:cNvPicPr>
          <p:nvPr/>
        </p:nvPicPr>
        <p:blipFill>
          <a:blip r:embed="rId3"/>
          <a:stretch>
            <a:fillRect/>
          </a:stretch>
        </p:blipFill>
        <p:spPr>
          <a:xfrm>
            <a:off x="8140390" y="2908536"/>
            <a:ext cx="5949358" cy="3605671"/>
          </a:xfrm>
          <a:prstGeom prst="rect">
            <a:avLst/>
          </a:prstGeom>
          <a:ln>
            <a:noFill/>
          </a:ln>
          <a:effectLst/>
        </p:spPr>
      </p:pic>
    </p:spTree>
    <p:extLst>
      <p:ext uri="{BB962C8B-B14F-4D97-AF65-F5344CB8AC3E}">
        <p14:creationId xmlns:p14="http://schemas.microsoft.com/office/powerpoint/2010/main" val="42349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822313" y="2993018"/>
            <a:ext cx="6621311" cy="3335080"/>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US" b="1" dirty="0">
                <a:solidFill>
                  <a:srgbClr val="405449"/>
                </a:solidFill>
                <a:latin typeface="Fraunces" pitchFamily="34" charset="0"/>
              </a:rPr>
              <a:t>Sales performance exhibited a significant decline in quarter 2 of 2011, followed by fluctuating sales and a decline in quarter 4 of 2012. However, sales in 2013 demonstrated consistent growth with minimal declines across the fourth quarter. In 2014, there were instances of declining sales observed in the second quarter.</a:t>
            </a:r>
          </a:p>
        </p:txBody>
      </p:sp>
      <p:pic>
        <p:nvPicPr>
          <p:cNvPr id="4" name="Picture 3">
            <a:extLst>
              <a:ext uri="{FF2B5EF4-FFF2-40B4-BE49-F238E27FC236}">
                <a16:creationId xmlns:a16="http://schemas.microsoft.com/office/drawing/2014/main" id="{254C06F1-544F-2A7F-89FF-52E3D5E92946}"/>
              </a:ext>
            </a:extLst>
          </p:cNvPr>
          <p:cNvPicPr>
            <a:picLocks noChangeAspect="1"/>
          </p:cNvPicPr>
          <p:nvPr/>
        </p:nvPicPr>
        <p:blipFill>
          <a:blip r:embed="rId3"/>
          <a:stretch>
            <a:fillRect/>
          </a:stretch>
        </p:blipFill>
        <p:spPr>
          <a:xfrm>
            <a:off x="8597921" y="3082028"/>
            <a:ext cx="5210166" cy="3335080"/>
          </a:xfrm>
          <a:prstGeom prst="rect">
            <a:avLst/>
          </a:prstGeom>
          <a:ln>
            <a:noFill/>
          </a:ln>
          <a:effectLst/>
        </p:spPr>
      </p:pic>
    </p:spTree>
    <p:extLst>
      <p:ext uri="{BB962C8B-B14F-4D97-AF65-F5344CB8AC3E}">
        <p14:creationId xmlns:p14="http://schemas.microsoft.com/office/powerpoint/2010/main" val="246661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822313" y="3155747"/>
            <a:ext cx="7510528" cy="2464329"/>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sz="2000" b="1" dirty="0">
                <a:solidFill>
                  <a:srgbClr val="405449"/>
                </a:solidFill>
                <a:latin typeface="Fraunces" pitchFamily="34" charset="0"/>
              </a:rPr>
              <a:t>Among the regions, North America recorded the highest sales, amounting to a total of 89,228,792.39. Europe followed with sales of 22,173,617.63, while the Pacific region generated a total sales of 11,814,376.10.</a:t>
            </a:r>
          </a:p>
        </p:txBody>
      </p:sp>
      <p:pic>
        <p:nvPicPr>
          <p:cNvPr id="6" name="Picture 5">
            <a:extLst>
              <a:ext uri="{FF2B5EF4-FFF2-40B4-BE49-F238E27FC236}">
                <a16:creationId xmlns:a16="http://schemas.microsoft.com/office/drawing/2014/main" id="{6D2ED3F2-00BA-BBC8-8BFB-C51EAA033882}"/>
              </a:ext>
            </a:extLst>
          </p:cNvPr>
          <p:cNvPicPr>
            <a:picLocks noChangeAspect="1"/>
          </p:cNvPicPr>
          <p:nvPr/>
        </p:nvPicPr>
        <p:blipFill>
          <a:blip r:embed="rId3"/>
          <a:stretch>
            <a:fillRect/>
          </a:stretch>
        </p:blipFill>
        <p:spPr>
          <a:xfrm>
            <a:off x="8819909" y="2953981"/>
            <a:ext cx="4988178" cy="2867862"/>
          </a:xfrm>
          <a:prstGeom prst="rect">
            <a:avLst/>
          </a:prstGeom>
          <a:ln>
            <a:noFill/>
          </a:ln>
          <a:effectLst/>
        </p:spPr>
      </p:pic>
    </p:spTree>
    <p:extLst>
      <p:ext uri="{BB962C8B-B14F-4D97-AF65-F5344CB8AC3E}">
        <p14:creationId xmlns:p14="http://schemas.microsoft.com/office/powerpoint/2010/main" val="397548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822313" y="3155747"/>
            <a:ext cx="7510528" cy="2781082"/>
          </a:xfrm>
          <a:prstGeom prst="rect">
            <a:avLst/>
          </a:prstGeom>
          <a:noFill/>
        </p:spPr>
        <p:txBody>
          <a:bodyPr wrap="square">
            <a:spAutoFit/>
          </a:bodyPr>
          <a:lstStyle/>
          <a:p>
            <a:pPr algn="l">
              <a:lnSpc>
                <a:spcPct val="200000"/>
              </a:lnSpc>
            </a:pPr>
            <a:r>
              <a:rPr lang="en-US" b="1" dirty="0">
                <a:solidFill>
                  <a:srgbClr val="405449"/>
                </a:solidFill>
                <a:latin typeface="Fraunces" pitchFamily="34" charset="0"/>
              </a:rPr>
              <a:t>Components emerged as the product category with the lowest number of orders, and the lowest sales. Conversely, bikes recorded the highest sales, indicating a significant contribution to sales. Notably, the order quantity for bikes is 90268, suggesting that customers tend to spend this amount on products within the bike category.</a:t>
            </a:r>
          </a:p>
        </p:txBody>
      </p:sp>
      <p:pic>
        <p:nvPicPr>
          <p:cNvPr id="12" name="Picture 11">
            <a:extLst>
              <a:ext uri="{FF2B5EF4-FFF2-40B4-BE49-F238E27FC236}">
                <a16:creationId xmlns:a16="http://schemas.microsoft.com/office/drawing/2014/main" id="{445E8CA6-7ED9-EA51-E757-6CAA8F87B431}"/>
              </a:ext>
            </a:extLst>
          </p:cNvPr>
          <p:cNvPicPr>
            <a:picLocks noChangeAspect="1"/>
          </p:cNvPicPr>
          <p:nvPr/>
        </p:nvPicPr>
        <p:blipFill>
          <a:blip r:embed="rId3"/>
          <a:stretch>
            <a:fillRect/>
          </a:stretch>
        </p:blipFill>
        <p:spPr>
          <a:xfrm>
            <a:off x="9024900" y="4378813"/>
            <a:ext cx="4876247" cy="2781082"/>
          </a:xfrm>
          <a:prstGeom prst="rect">
            <a:avLst/>
          </a:prstGeom>
          <a:ln>
            <a:noFill/>
          </a:ln>
          <a:effectLst/>
        </p:spPr>
      </p:pic>
      <p:pic>
        <p:nvPicPr>
          <p:cNvPr id="14" name="Picture 13">
            <a:extLst>
              <a:ext uri="{FF2B5EF4-FFF2-40B4-BE49-F238E27FC236}">
                <a16:creationId xmlns:a16="http://schemas.microsoft.com/office/drawing/2014/main" id="{680221BB-9CEF-0C2E-6222-FEBB81D61E96}"/>
              </a:ext>
            </a:extLst>
          </p:cNvPr>
          <p:cNvPicPr>
            <a:picLocks noChangeAspect="1"/>
          </p:cNvPicPr>
          <p:nvPr/>
        </p:nvPicPr>
        <p:blipFill>
          <a:blip r:embed="rId4"/>
          <a:stretch>
            <a:fillRect/>
          </a:stretch>
        </p:blipFill>
        <p:spPr>
          <a:xfrm>
            <a:off x="9024900" y="858389"/>
            <a:ext cx="4828265" cy="2781081"/>
          </a:xfrm>
          <a:prstGeom prst="rect">
            <a:avLst/>
          </a:prstGeom>
          <a:ln>
            <a:noFill/>
          </a:ln>
          <a:effectLst/>
        </p:spPr>
      </p:pic>
    </p:spTree>
    <p:extLst>
      <p:ext uri="{BB962C8B-B14F-4D97-AF65-F5344CB8AC3E}">
        <p14:creationId xmlns:p14="http://schemas.microsoft.com/office/powerpoint/2010/main" val="153368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964399" y="3171437"/>
            <a:ext cx="6964119" cy="2464329"/>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sz="2000" b="1" dirty="0">
                <a:solidFill>
                  <a:srgbClr val="405449"/>
                </a:solidFill>
                <a:latin typeface="Fraunces" pitchFamily="34" charset="0"/>
              </a:rPr>
              <a:t>The product “AWC Logo Cap” achieved the highest number of units sold, totaling 8311. Following closely behind is the “Water Bottle”, totaling 6815, and the “Sport 100 Helmet” in the blue color, totaling 6743.</a:t>
            </a:r>
          </a:p>
        </p:txBody>
      </p:sp>
      <p:pic>
        <p:nvPicPr>
          <p:cNvPr id="4" name="Picture 3">
            <a:extLst>
              <a:ext uri="{FF2B5EF4-FFF2-40B4-BE49-F238E27FC236}">
                <a16:creationId xmlns:a16="http://schemas.microsoft.com/office/drawing/2014/main" id="{2BA4530A-EA4D-999E-25DC-216EB9487E66}"/>
              </a:ext>
            </a:extLst>
          </p:cNvPr>
          <p:cNvPicPr>
            <a:picLocks noChangeAspect="1"/>
          </p:cNvPicPr>
          <p:nvPr/>
        </p:nvPicPr>
        <p:blipFill>
          <a:blip r:embed="rId3"/>
          <a:stretch>
            <a:fillRect/>
          </a:stretch>
        </p:blipFill>
        <p:spPr>
          <a:xfrm>
            <a:off x="9534294" y="1546374"/>
            <a:ext cx="3679635" cy="5414652"/>
          </a:xfrm>
          <a:prstGeom prst="rect">
            <a:avLst/>
          </a:prstGeom>
          <a:ln>
            <a:noFill/>
          </a:ln>
          <a:effectLst/>
        </p:spPr>
      </p:pic>
    </p:spTree>
    <p:extLst>
      <p:ext uri="{BB962C8B-B14F-4D97-AF65-F5344CB8AC3E}">
        <p14:creationId xmlns:p14="http://schemas.microsoft.com/office/powerpoint/2010/main" val="389922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473744" y="2602726"/>
            <a:ext cx="7889671" cy="4443076"/>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b="1" dirty="0">
                <a:solidFill>
                  <a:srgbClr val="405449"/>
                </a:solidFill>
                <a:latin typeface="Fraunces" pitchFamily="34" charset="0"/>
              </a:rPr>
              <a:t>The analysis showed that the southwest region of the US merged as the leader in sales, surpassing other regions, despite not having the highest number of orders. The region’s impressive sales revenue can be attributed to its large customer base, which has likely contributed to the overall success. In contrast, Australia had the highest number of orders but struggled in terms of sales. This can be attributed to the relatively low order quantity within the region. Despite a high volume of orders, the quantity per order was not sufficient to drive substantial sales. </a:t>
            </a:r>
          </a:p>
        </p:txBody>
      </p:sp>
      <p:pic>
        <p:nvPicPr>
          <p:cNvPr id="4" name="Picture 3">
            <a:extLst>
              <a:ext uri="{FF2B5EF4-FFF2-40B4-BE49-F238E27FC236}">
                <a16:creationId xmlns:a16="http://schemas.microsoft.com/office/drawing/2014/main" id="{C42FA9C2-EAF6-1AC3-B8C4-BCB801F2CA43}"/>
              </a:ext>
            </a:extLst>
          </p:cNvPr>
          <p:cNvPicPr>
            <a:picLocks noChangeAspect="1"/>
          </p:cNvPicPr>
          <p:nvPr/>
        </p:nvPicPr>
        <p:blipFill>
          <a:blip r:embed="rId3"/>
          <a:stretch>
            <a:fillRect/>
          </a:stretch>
        </p:blipFill>
        <p:spPr>
          <a:xfrm>
            <a:off x="8637479" y="3093458"/>
            <a:ext cx="5519177" cy="3173527"/>
          </a:xfrm>
          <a:prstGeom prst="rect">
            <a:avLst/>
          </a:prstGeom>
          <a:ln>
            <a:noFill/>
          </a:ln>
          <a:effectLst/>
        </p:spPr>
      </p:pic>
    </p:spTree>
    <p:extLst>
      <p:ext uri="{BB962C8B-B14F-4D97-AF65-F5344CB8AC3E}">
        <p14:creationId xmlns:p14="http://schemas.microsoft.com/office/powerpoint/2010/main" val="3224086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7" name="TextBox 6">
            <a:extLst>
              <a:ext uri="{FF2B5EF4-FFF2-40B4-BE49-F238E27FC236}">
                <a16:creationId xmlns:a16="http://schemas.microsoft.com/office/drawing/2014/main" id="{8E064252-FB87-AD61-D9E9-82FAEDCA9252}"/>
              </a:ext>
            </a:extLst>
          </p:cNvPr>
          <p:cNvSpPr txBox="1"/>
          <p:nvPr/>
        </p:nvSpPr>
        <p:spPr>
          <a:xfrm>
            <a:off x="685618" y="2647330"/>
            <a:ext cx="7521680" cy="3695435"/>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sz="2000" b="1" dirty="0">
                <a:solidFill>
                  <a:srgbClr val="405449"/>
                </a:solidFill>
                <a:latin typeface="Fraunces" pitchFamily="34" charset="0"/>
              </a:rPr>
              <a:t>The most popular products across the regions varied, the AWC Logo caps ranked as the most ordered item among customers in seven regions. However, in specific regions such as the northwest, Australia, and Germany, the water bottle gained prominence as the most popular and frequently ordered product.</a:t>
            </a:r>
          </a:p>
        </p:txBody>
      </p:sp>
      <p:pic>
        <p:nvPicPr>
          <p:cNvPr id="2" name="Picture 1">
            <a:extLst>
              <a:ext uri="{FF2B5EF4-FFF2-40B4-BE49-F238E27FC236}">
                <a16:creationId xmlns:a16="http://schemas.microsoft.com/office/drawing/2014/main" id="{765222AA-80AF-6BD5-0E5F-83F6A8D9D757}"/>
              </a:ext>
            </a:extLst>
          </p:cNvPr>
          <p:cNvPicPr>
            <a:picLocks noChangeAspect="1"/>
          </p:cNvPicPr>
          <p:nvPr/>
        </p:nvPicPr>
        <p:blipFill>
          <a:blip r:embed="rId3"/>
          <a:stretch>
            <a:fillRect/>
          </a:stretch>
        </p:blipFill>
        <p:spPr>
          <a:xfrm>
            <a:off x="9231314" y="4854512"/>
            <a:ext cx="4633515" cy="2664271"/>
          </a:xfrm>
          <a:prstGeom prst="rect">
            <a:avLst/>
          </a:prstGeom>
          <a:ln>
            <a:noFill/>
          </a:ln>
          <a:effectLst/>
        </p:spPr>
      </p:pic>
      <p:pic>
        <p:nvPicPr>
          <p:cNvPr id="4" name="Picture 3">
            <a:extLst>
              <a:ext uri="{FF2B5EF4-FFF2-40B4-BE49-F238E27FC236}">
                <a16:creationId xmlns:a16="http://schemas.microsoft.com/office/drawing/2014/main" id="{9374A6C3-F6D4-FCAF-7AB0-7FE5FF808F11}"/>
              </a:ext>
            </a:extLst>
          </p:cNvPr>
          <p:cNvPicPr>
            <a:picLocks noChangeAspect="1"/>
          </p:cNvPicPr>
          <p:nvPr/>
        </p:nvPicPr>
        <p:blipFill>
          <a:blip r:embed="rId4"/>
          <a:stretch>
            <a:fillRect/>
          </a:stretch>
        </p:blipFill>
        <p:spPr>
          <a:xfrm>
            <a:off x="10124398" y="354218"/>
            <a:ext cx="2847348" cy="4189925"/>
          </a:xfrm>
          <a:prstGeom prst="rect">
            <a:avLst/>
          </a:prstGeom>
          <a:ln>
            <a:noFill/>
          </a:ln>
          <a:effectLst/>
        </p:spPr>
      </p:pic>
    </p:spTree>
    <p:extLst>
      <p:ext uri="{BB962C8B-B14F-4D97-AF65-F5344CB8AC3E}">
        <p14:creationId xmlns:p14="http://schemas.microsoft.com/office/powerpoint/2010/main" val="168299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13" y="1401408"/>
            <a:ext cx="2567658" cy="847522"/>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Insights:</a:t>
            </a:r>
          </a:p>
        </p:txBody>
      </p:sp>
      <p:sp>
        <p:nvSpPr>
          <p:cNvPr id="5" name="TextBox 4">
            <a:extLst>
              <a:ext uri="{FF2B5EF4-FFF2-40B4-BE49-F238E27FC236}">
                <a16:creationId xmlns:a16="http://schemas.microsoft.com/office/drawing/2014/main" id="{12A301A5-D62C-C73F-900E-0F1B34E9B03B}"/>
              </a:ext>
            </a:extLst>
          </p:cNvPr>
          <p:cNvSpPr txBox="1"/>
          <p:nvPr/>
        </p:nvSpPr>
        <p:spPr>
          <a:xfrm>
            <a:off x="978925" y="3190412"/>
            <a:ext cx="7038802" cy="2464329"/>
          </a:xfrm>
          <a:prstGeom prst="rect">
            <a:avLst/>
          </a:prstGeom>
          <a:noFill/>
        </p:spPr>
        <p:txBody>
          <a:bodyPr wrap="square">
            <a:spAutoFit/>
          </a:bodyPr>
          <a:lstStyle/>
          <a:p>
            <a:pPr marL="342900" indent="-342900" algn="l">
              <a:lnSpc>
                <a:spcPct val="200000"/>
              </a:lnSpc>
              <a:buFont typeface="Arial" panose="020B0604020202020204" pitchFamily="34" charset="0"/>
              <a:buChar char="•"/>
            </a:pPr>
            <a:r>
              <a:rPr lang="en-US" sz="2000" b="1" dirty="0">
                <a:solidFill>
                  <a:srgbClr val="405449"/>
                </a:solidFill>
                <a:latin typeface="Fraunces" pitchFamily="34" charset="0"/>
              </a:rPr>
              <a:t>Among the customers, Roger Harui, Andrew Dixon, Reuben D’sa, Robert Vessa, and Ryan Calafato displayed a strong purchasing power, having spent 4,726,247 across 61 orders (9287 order quantity).</a:t>
            </a:r>
          </a:p>
        </p:txBody>
      </p:sp>
      <p:pic>
        <p:nvPicPr>
          <p:cNvPr id="8" name="Picture 7">
            <a:extLst>
              <a:ext uri="{FF2B5EF4-FFF2-40B4-BE49-F238E27FC236}">
                <a16:creationId xmlns:a16="http://schemas.microsoft.com/office/drawing/2014/main" id="{D9F5C1B3-F2DB-7A5E-B69F-7597D668833D}"/>
              </a:ext>
            </a:extLst>
          </p:cNvPr>
          <p:cNvPicPr>
            <a:picLocks noChangeAspect="1"/>
          </p:cNvPicPr>
          <p:nvPr/>
        </p:nvPicPr>
        <p:blipFill>
          <a:blip r:embed="rId3"/>
          <a:stretch>
            <a:fillRect/>
          </a:stretch>
        </p:blipFill>
        <p:spPr>
          <a:xfrm>
            <a:off x="10404088" y="1401408"/>
            <a:ext cx="2366441" cy="5922499"/>
          </a:xfrm>
          <a:prstGeom prst="rect">
            <a:avLst/>
          </a:prstGeom>
          <a:ln>
            <a:noFill/>
          </a:ln>
          <a:effectLst/>
        </p:spPr>
      </p:pic>
    </p:spTree>
    <p:extLst>
      <p:ext uri="{BB962C8B-B14F-4D97-AF65-F5344CB8AC3E}">
        <p14:creationId xmlns:p14="http://schemas.microsoft.com/office/powerpoint/2010/main" val="309791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354285" y="1209284"/>
            <a:ext cx="6408297" cy="1351750"/>
          </a:xfrm>
          <a:prstGeom prst="rect">
            <a:avLst/>
          </a:prstGeom>
        </p:spPr>
      </p:pic>
      <p:sp>
        <p:nvSpPr>
          <p:cNvPr id="3" name="Text 0"/>
          <p:cNvSpPr/>
          <p:nvPr/>
        </p:nvSpPr>
        <p:spPr>
          <a:xfrm>
            <a:off x="864037" y="3795355"/>
            <a:ext cx="6538912"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pitchFamily="34" charset="0"/>
                <a:ea typeface="Fraunces" pitchFamily="34" charset="-122"/>
                <a:cs typeface="Fraunces" pitchFamily="34" charset="-120"/>
              </a:rPr>
              <a:t>Interactive Elements</a:t>
            </a:r>
            <a:endParaRPr lang="en-US" sz="4850" dirty="0"/>
          </a:p>
        </p:txBody>
      </p:sp>
      <p:pic>
        <p:nvPicPr>
          <p:cNvPr id="4" name="Image 1" descr="preencoded.png"/>
          <p:cNvPicPr>
            <a:picLocks noChangeAspect="1"/>
          </p:cNvPicPr>
          <p:nvPr/>
        </p:nvPicPr>
        <p:blipFill>
          <a:blip r:embed="rId4"/>
          <a:stretch>
            <a:fillRect/>
          </a:stretch>
        </p:blipFill>
        <p:spPr>
          <a:xfrm>
            <a:off x="864037" y="4937165"/>
            <a:ext cx="617220" cy="617220"/>
          </a:xfrm>
          <a:prstGeom prst="rect">
            <a:avLst/>
          </a:prstGeom>
        </p:spPr>
      </p:pic>
      <p:sp>
        <p:nvSpPr>
          <p:cNvPr id="5" name="Text 1"/>
          <p:cNvSpPr/>
          <p:nvPr/>
        </p:nvSpPr>
        <p:spPr>
          <a:xfrm>
            <a:off x="864037" y="5801201"/>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pitchFamily="34" charset="0"/>
                <a:ea typeface="Fraunces" pitchFamily="34" charset="-122"/>
                <a:cs typeface="Fraunces" pitchFamily="34" charset="-120"/>
              </a:rPr>
              <a:t>Date Filters</a:t>
            </a:r>
            <a:endParaRPr lang="en-US" sz="2400" dirty="0"/>
          </a:p>
        </p:txBody>
      </p:sp>
      <p:sp>
        <p:nvSpPr>
          <p:cNvPr id="6" name="Text 2"/>
          <p:cNvSpPr/>
          <p:nvPr/>
        </p:nvSpPr>
        <p:spPr>
          <a:xfrm>
            <a:off x="864037" y="6335078"/>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Allows users to select specific time periods for analysis.</a:t>
            </a:r>
            <a:endParaRPr lang="en-US" sz="1900" dirty="0"/>
          </a:p>
        </p:txBody>
      </p:sp>
      <p:pic>
        <p:nvPicPr>
          <p:cNvPr id="7" name="Image 2" descr="preencoded.png"/>
          <p:cNvPicPr>
            <a:picLocks noChangeAspect="1"/>
          </p:cNvPicPr>
          <p:nvPr/>
        </p:nvPicPr>
        <p:blipFill>
          <a:blip r:embed="rId5"/>
          <a:stretch>
            <a:fillRect/>
          </a:stretch>
        </p:blipFill>
        <p:spPr>
          <a:xfrm>
            <a:off x="5288161" y="4937165"/>
            <a:ext cx="617220" cy="617220"/>
          </a:xfrm>
          <a:prstGeom prst="rect">
            <a:avLst/>
          </a:prstGeom>
        </p:spPr>
      </p:pic>
      <p:sp>
        <p:nvSpPr>
          <p:cNvPr id="8" name="Text 3"/>
          <p:cNvSpPr/>
          <p:nvPr/>
        </p:nvSpPr>
        <p:spPr>
          <a:xfrm>
            <a:off x="5288161" y="5801201"/>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pitchFamily="34" charset="0"/>
                <a:ea typeface="Fraunces" pitchFamily="34" charset="-122"/>
                <a:cs typeface="Fraunces" pitchFamily="34" charset="-120"/>
              </a:rPr>
              <a:t>Drill-down</a:t>
            </a:r>
            <a:endParaRPr lang="en-US" sz="2400" dirty="0"/>
          </a:p>
        </p:txBody>
      </p:sp>
      <p:sp>
        <p:nvSpPr>
          <p:cNvPr id="9" name="Text 4"/>
          <p:cNvSpPr/>
          <p:nvPr/>
        </p:nvSpPr>
        <p:spPr>
          <a:xfrm>
            <a:off x="5288161" y="6335078"/>
            <a:ext cx="4053959" cy="790099"/>
          </a:xfrm>
          <a:prstGeom prst="rect">
            <a:avLst/>
          </a:prstGeom>
          <a:noFill/>
          <a:ln/>
        </p:spPr>
        <p:txBody>
          <a:bodyPr wrap="squar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Click on summary metrics to explore detailed views.</a:t>
            </a:r>
            <a:endParaRPr lang="en-US" sz="1900" dirty="0"/>
          </a:p>
        </p:txBody>
      </p:sp>
      <p:pic>
        <p:nvPicPr>
          <p:cNvPr id="10" name="Image 3" descr="preencoded.png"/>
          <p:cNvPicPr>
            <a:picLocks noChangeAspect="1"/>
          </p:cNvPicPr>
          <p:nvPr/>
        </p:nvPicPr>
        <p:blipFill>
          <a:blip r:embed="rId6"/>
          <a:stretch>
            <a:fillRect/>
          </a:stretch>
        </p:blipFill>
        <p:spPr>
          <a:xfrm>
            <a:off x="9712404" y="4937165"/>
            <a:ext cx="617220" cy="617220"/>
          </a:xfrm>
          <a:prstGeom prst="rect">
            <a:avLst/>
          </a:prstGeom>
        </p:spPr>
      </p:pic>
      <p:sp>
        <p:nvSpPr>
          <p:cNvPr id="11" name="Text 5"/>
          <p:cNvSpPr/>
          <p:nvPr/>
        </p:nvSpPr>
        <p:spPr>
          <a:xfrm>
            <a:off x="9712404" y="5801201"/>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pitchFamily="34" charset="0"/>
                <a:ea typeface="Fraunces" pitchFamily="34" charset="-122"/>
                <a:cs typeface="Fraunces" pitchFamily="34" charset="-120"/>
              </a:rPr>
              <a:t>Export Data</a:t>
            </a:r>
            <a:endParaRPr lang="en-US" sz="2400" dirty="0"/>
          </a:p>
        </p:txBody>
      </p:sp>
      <p:sp>
        <p:nvSpPr>
          <p:cNvPr id="12" name="Text 6"/>
          <p:cNvSpPr/>
          <p:nvPr/>
        </p:nvSpPr>
        <p:spPr>
          <a:xfrm>
            <a:off x="9712404" y="6335078"/>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Option to export filtered data or reports in various formats (e.g., Excel, PDF).</a:t>
            </a:r>
            <a:endParaRPr lang="en-US" sz="1900" dirty="0"/>
          </a:p>
        </p:txBody>
      </p:sp>
      <p:pic>
        <p:nvPicPr>
          <p:cNvPr id="13" name="صورة 13">
            <a:extLst>
              <a:ext uri="{FF2B5EF4-FFF2-40B4-BE49-F238E27FC236}">
                <a16:creationId xmlns:a16="http://schemas.microsoft.com/office/drawing/2014/main" id="{98E084C4-7A6D-1848-B7AC-531ED8E57C15}"/>
              </a:ext>
            </a:extLst>
          </p:cNvPr>
          <p:cNvPicPr>
            <a:picLocks noChangeAspect="1"/>
          </p:cNvPicPr>
          <p:nvPr/>
        </p:nvPicPr>
        <p:blipFill>
          <a:blip r:embed="rId7"/>
          <a:stretch>
            <a:fillRect/>
          </a:stretch>
        </p:blipFill>
        <p:spPr>
          <a:xfrm>
            <a:off x="2166921" y="192065"/>
            <a:ext cx="10472056" cy="35123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11259" y="1149875"/>
            <a:ext cx="4237196" cy="771525"/>
          </a:xfrm>
          <a:prstGeom prst="rect">
            <a:avLst/>
          </a:prstGeom>
          <a:noFill/>
          <a:ln/>
        </p:spPr>
        <p:txBody>
          <a:bodyPr wrap="none" lIns="0" tIns="0" rIns="0" bIns="0" rtlCol="0" anchor="t"/>
          <a:lstStyle/>
          <a:p>
            <a:pPr marL="0" indent="0">
              <a:lnSpc>
                <a:spcPts val="6050"/>
              </a:lnSpc>
              <a:buNone/>
            </a:pPr>
            <a:r>
              <a:rPr lang="en-US" sz="3600" b="1" u="sng" dirty="0">
                <a:solidFill>
                  <a:srgbClr val="3B4540"/>
                </a:solidFill>
                <a:latin typeface="Fraunces" pitchFamily="34" charset="0"/>
                <a:ea typeface="Fraunces" pitchFamily="34" charset="-122"/>
                <a:cs typeface="Fraunces" pitchFamily="34" charset="-120"/>
              </a:rPr>
              <a:t>Technical Details</a:t>
            </a:r>
            <a:endParaRPr lang="en-US" sz="3600" u="sng" dirty="0"/>
          </a:p>
        </p:txBody>
      </p:sp>
      <p:sp>
        <p:nvSpPr>
          <p:cNvPr id="6" name="Text 2"/>
          <p:cNvSpPr/>
          <p:nvPr/>
        </p:nvSpPr>
        <p:spPr>
          <a:xfrm>
            <a:off x="1381048" y="2149063"/>
            <a:ext cx="6310489" cy="790099"/>
          </a:xfrm>
          <a:prstGeom prst="rect">
            <a:avLst/>
          </a:prstGeom>
          <a:noFill/>
          <a:ln/>
        </p:spPr>
        <p:txBody>
          <a:bodyPr wrap="square" lIns="0" tIns="0" rIns="0" bIns="0" rtlCol="0" anchor="t"/>
          <a:lstStyle/>
          <a:p>
            <a:pPr marL="742950" marR="0" lvl="1" indent="-285750">
              <a:lnSpc>
                <a:spcPct val="150000"/>
              </a:lnSpc>
              <a:spcBef>
                <a:spcPts val="0"/>
              </a:spcBef>
              <a:spcAft>
                <a:spcPts val="0"/>
              </a:spcAft>
              <a:buFont typeface="Symbol" panose="05050102010706020507" pitchFamily="18" charset="2"/>
              <a:buChar char=""/>
            </a:pPr>
            <a:r>
              <a:rPr lang="en-US" sz="1900" dirty="0">
                <a:solidFill>
                  <a:srgbClr val="405449"/>
                </a:solidFill>
                <a:latin typeface="Nobile" pitchFamily="34" charset="0"/>
              </a:rPr>
              <a:t>SQL</a:t>
            </a:r>
          </a:p>
          <a:p>
            <a:pPr marL="742950" marR="0" lvl="1" indent="-285750">
              <a:lnSpc>
                <a:spcPct val="150000"/>
              </a:lnSpc>
              <a:spcBef>
                <a:spcPts val="0"/>
              </a:spcBef>
              <a:spcAft>
                <a:spcPts val="800"/>
              </a:spcAft>
              <a:buFont typeface="Symbol" panose="05050102010706020507" pitchFamily="18" charset="2"/>
              <a:buChar char=""/>
            </a:pPr>
            <a:r>
              <a:rPr lang="en-US" sz="1900" dirty="0">
                <a:solidFill>
                  <a:srgbClr val="405449"/>
                </a:solidFill>
                <a:latin typeface="Nobile" pitchFamily="34" charset="0"/>
              </a:rPr>
              <a:t>Power bi (Dax, Power query, Data modeling)</a:t>
            </a:r>
          </a:p>
        </p:txBody>
      </p:sp>
      <p:sp>
        <p:nvSpPr>
          <p:cNvPr id="13" name="Text 0">
            <a:extLst>
              <a:ext uri="{FF2B5EF4-FFF2-40B4-BE49-F238E27FC236}">
                <a16:creationId xmlns:a16="http://schemas.microsoft.com/office/drawing/2014/main" id="{BC8DBAC6-BA5B-AB1F-5B07-E5546BE225ED}"/>
              </a:ext>
            </a:extLst>
          </p:cNvPr>
          <p:cNvSpPr/>
          <p:nvPr/>
        </p:nvSpPr>
        <p:spPr>
          <a:xfrm>
            <a:off x="1211259" y="3402839"/>
            <a:ext cx="4237196" cy="771525"/>
          </a:xfrm>
          <a:prstGeom prst="rect">
            <a:avLst/>
          </a:prstGeom>
          <a:noFill/>
          <a:ln/>
        </p:spPr>
        <p:txBody>
          <a:bodyPr wrap="none" lIns="0" tIns="0" rIns="0" bIns="0" rtlCol="0" anchor="t"/>
          <a:lstStyle/>
          <a:p>
            <a:pPr marL="0" indent="0">
              <a:lnSpc>
                <a:spcPts val="6050"/>
              </a:lnSpc>
              <a:buNone/>
            </a:pPr>
            <a:r>
              <a:rPr lang="en-US" sz="3600" b="1" u="sng" dirty="0">
                <a:solidFill>
                  <a:srgbClr val="3B4540"/>
                </a:solidFill>
                <a:latin typeface="Fraunces" pitchFamily="34" charset="0"/>
                <a:ea typeface="Fraunces" pitchFamily="34" charset="-122"/>
                <a:cs typeface="Fraunces" pitchFamily="34" charset="-120"/>
              </a:rPr>
              <a:t>Glossary</a:t>
            </a:r>
            <a:endParaRPr lang="en-US" sz="3600" u="sng" dirty="0"/>
          </a:p>
        </p:txBody>
      </p:sp>
      <p:sp>
        <p:nvSpPr>
          <p:cNvPr id="14" name="Text 2">
            <a:extLst>
              <a:ext uri="{FF2B5EF4-FFF2-40B4-BE49-F238E27FC236}">
                <a16:creationId xmlns:a16="http://schemas.microsoft.com/office/drawing/2014/main" id="{B0159112-21D1-AC14-DC1A-BAF08A1A3DBA}"/>
              </a:ext>
            </a:extLst>
          </p:cNvPr>
          <p:cNvSpPr/>
          <p:nvPr/>
        </p:nvSpPr>
        <p:spPr>
          <a:xfrm>
            <a:off x="1853279" y="4426918"/>
            <a:ext cx="6310489" cy="790099"/>
          </a:xfrm>
          <a:prstGeom prst="rect">
            <a:avLst/>
          </a:prstGeom>
          <a:noFill/>
          <a:ln/>
        </p:spPr>
        <p:txBody>
          <a:bodyPr wrap="square" lIns="0" tIns="0" rIns="0" bIns="0" rtlCol="0" anchor="t"/>
          <a:lstStyle/>
          <a:p>
            <a:pPr marL="342900" marR="0" lvl="0" indent="-342900">
              <a:lnSpc>
                <a:spcPct val="150000"/>
              </a:lnSpc>
              <a:spcBef>
                <a:spcPts val="0"/>
              </a:spcBef>
              <a:spcAft>
                <a:spcPts val="0"/>
              </a:spcAft>
              <a:buFont typeface="Symbol" panose="05050102010706020507" pitchFamily="18" charset="2"/>
              <a:buChar char=""/>
            </a:pPr>
            <a:r>
              <a:rPr lang="en-US" sz="1900" dirty="0">
                <a:solidFill>
                  <a:srgbClr val="405449"/>
                </a:solidFill>
                <a:latin typeface="Nobile" pitchFamily="34" charset="0"/>
              </a:rPr>
              <a:t>COGS = order quantity * cost</a:t>
            </a:r>
          </a:p>
          <a:p>
            <a:pPr marL="342900" marR="0" lvl="0" indent="-342900">
              <a:lnSpc>
                <a:spcPct val="150000"/>
              </a:lnSpc>
              <a:spcBef>
                <a:spcPts val="0"/>
              </a:spcBef>
              <a:spcAft>
                <a:spcPts val="0"/>
              </a:spcAft>
              <a:buFont typeface="Symbol" panose="05050102010706020507" pitchFamily="18" charset="2"/>
              <a:buChar char=""/>
            </a:pPr>
            <a:r>
              <a:rPr lang="en-US" sz="1900" dirty="0">
                <a:solidFill>
                  <a:srgbClr val="405449"/>
                </a:solidFill>
                <a:latin typeface="Nobile" pitchFamily="34" charset="0"/>
              </a:rPr>
              <a:t>Profit = Total sales – Total COGS</a:t>
            </a:r>
          </a:p>
        </p:txBody>
      </p:sp>
      <p:sp>
        <p:nvSpPr>
          <p:cNvPr id="15" name="Text 0">
            <a:extLst>
              <a:ext uri="{FF2B5EF4-FFF2-40B4-BE49-F238E27FC236}">
                <a16:creationId xmlns:a16="http://schemas.microsoft.com/office/drawing/2014/main" id="{E09F7850-B5D9-1F6B-07AE-F07C98E6D6DF}"/>
              </a:ext>
            </a:extLst>
          </p:cNvPr>
          <p:cNvSpPr/>
          <p:nvPr/>
        </p:nvSpPr>
        <p:spPr>
          <a:xfrm>
            <a:off x="1211259" y="5675571"/>
            <a:ext cx="3841630" cy="771525"/>
          </a:xfrm>
          <a:prstGeom prst="rect">
            <a:avLst/>
          </a:prstGeom>
          <a:noFill/>
          <a:ln/>
        </p:spPr>
        <p:txBody>
          <a:bodyPr wrap="none" lIns="0" tIns="0" rIns="0" bIns="0" rtlCol="0" anchor="t"/>
          <a:lstStyle/>
          <a:p>
            <a:pPr marL="0" indent="0">
              <a:lnSpc>
                <a:spcPts val="6050"/>
              </a:lnSpc>
              <a:buNone/>
            </a:pPr>
            <a:r>
              <a:rPr lang="en-US" sz="3600" b="1" u="sng" dirty="0">
                <a:solidFill>
                  <a:srgbClr val="3B4540"/>
                </a:solidFill>
                <a:latin typeface="Fraunces" pitchFamily="34" charset="0"/>
                <a:ea typeface="Fraunces" pitchFamily="34" charset="-122"/>
                <a:cs typeface="Fraunces" pitchFamily="34" charset="-120"/>
              </a:rPr>
              <a:t>References</a:t>
            </a:r>
            <a:endParaRPr lang="en-US" sz="3600" u="sng" dirty="0"/>
          </a:p>
        </p:txBody>
      </p:sp>
      <p:sp>
        <p:nvSpPr>
          <p:cNvPr id="16" name="Text 2">
            <a:extLst>
              <a:ext uri="{FF2B5EF4-FFF2-40B4-BE49-F238E27FC236}">
                <a16:creationId xmlns:a16="http://schemas.microsoft.com/office/drawing/2014/main" id="{C328D08C-BAF7-044E-ED1D-8EE8C2851DBB}"/>
              </a:ext>
            </a:extLst>
          </p:cNvPr>
          <p:cNvSpPr/>
          <p:nvPr/>
        </p:nvSpPr>
        <p:spPr>
          <a:xfrm>
            <a:off x="1853278" y="6679882"/>
            <a:ext cx="5755433" cy="790099"/>
          </a:xfrm>
          <a:prstGeom prst="rect">
            <a:avLst/>
          </a:prstGeom>
          <a:noFill/>
          <a:ln/>
        </p:spPr>
        <p:txBody>
          <a:bodyPr wrap="square" lIns="0" tIns="0" rIns="0" bIns="0" rtlCol="0" anchor="t"/>
          <a:lstStyle/>
          <a:p>
            <a:pPr marL="342900" indent="-342900">
              <a:lnSpc>
                <a:spcPct val="150000"/>
              </a:lnSpc>
              <a:buFont typeface="Symbol" panose="05050102010706020507" pitchFamily="18" charset="2"/>
              <a:buChar char=""/>
            </a:pPr>
            <a:r>
              <a:rPr lang="en-US" sz="1900" dirty="0">
                <a:solidFill>
                  <a:srgbClr val="405449"/>
                </a:solidFill>
                <a:latin typeface="Nobile" pitchFamily="34" charset="0"/>
              </a:rPr>
              <a:t>Documentation for SQL Server and Adventure Works 2019 database.</a:t>
            </a:r>
          </a:p>
        </p:txBody>
      </p:sp>
      <p:pic>
        <p:nvPicPr>
          <p:cNvPr id="2" name="صورة 4">
            <a:extLst>
              <a:ext uri="{FF2B5EF4-FFF2-40B4-BE49-F238E27FC236}">
                <a16:creationId xmlns:a16="http://schemas.microsoft.com/office/drawing/2014/main" id="{81ECDB61-A8DD-A44C-89F2-897850C727FB}"/>
              </a:ext>
            </a:extLst>
          </p:cNvPr>
          <p:cNvPicPr>
            <a:picLocks noChangeAspect="1"/>
          </p:cNvPicPr>
          <p:nvPr/>
        </p:nvPicPr>
        <p:blipFill>
          <a:blip r:embed="rId3"/>
          <a:stretch>
            <a:fillRect/>
          </a:stretch>
        </p:blipFill>
        <p:spPr>
          <a:xfrm>
            <a:off x="7921926" y="1841481"/>
            <a:ext cx="5962650" cy="5628500"/>
          </a:xfrm>
          <a:prstGeom prst="rect">
            <a:avLst/>
          </a:prstGeom>
        </p:spPr>
      </p:pic>
    </p:spTree>
    <p:extLst>
      <p:ext uri="{BB962C8B-B14F-4D97-AF65-F5344CB8AC3E}">
        <p14:creationId xmlns:p14="http://schemas.microsoft.com/office/powerpoint/2010/main" val="166864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1034184" y="1534140"/>
            <a:ext cx="1566929" cy="1193381"/>
          </a:xfrm>
          <a:prstGeom prst="round2DiagRect">
            <a:avLst>
              <a:gd name="adj1" fmla="val 50000"/>
              <a:gd name="adj2" fmla="val 0"/>
            </a:avLst>
          </a:prstGeom>
          <a:solidFill>
            <a:schemeClr val="bg1">
              <a:lumMod val="90000"/>
            </a:schemeClr>
          </a:solidFill>
          <a:ln/>
        </p:spPr>
        <p:txBody>
          <a:bodyPr/>
          <a:lstStyle/>
          <a:p>
            <a:r>
              <a:rPr lang="en-US" sz="4850" b="1" dirty="0">
                <a:solidFill>
                  <a:srgbClr val="3B4540"/>
                </a:solidFill>
                <a:latin typeface="Fraunces" pitchFamily="34" charset="0"/>
              </a:rPr>
              <a:t>By:</a:t>
            </a:r>
          </a:p>
        </p:txBody>
      </p:sp>
      <p:sp>
        <p:nvSpPr>
          <p:cNvPr id="4" name="Text 1"/>
          <p:cNvSpPr/>
          <p:nvPr/>
        </p:nvSpPr>
        <p:spPr>
          <a:xfrm>
            <a:off x="674191" y="3499370"/>
            <a:ext cx="7415927" cy="395049"/>
          </a:xfrm>
          <a:prstGeom prst="rect">
            <a:avLst/>
          </a:prstGeom>
          <a:noFill/>
          <a:ln/>
        </p:spPr>
        <p:txBody>
          <a:bodyPr wrap="none" lIns="0" tIns="0" rIns="0" bIns="0" rtlCol="0" anchor="t"/>
          <a:lstStyle/>
          <a:p>
            <a:pPr marL="0" indent="0">
              <a:lnSpc>
                <a:spcPts val="3100"/>
              </a:lnSpc>
              <a:buNone/>
            </a:pPr>
            <a:r>
              <a:rPr lang="en-US" sz="1400" i="1" dirty="0">
                <a:solidFill>
                  <a:srgbClr val="405449"/>
                </a:solidFill>
                <a:latin typeface="Nobile" pitchFamily="34" charset="0"/>
                <a:ea typeface="Nobile" pitchFamily="34" charset="-122"/>
                <a:cs typeface="Nobile" pitchFamily="34" charset="-120"/>
              </a:rPr>
              <a:t>         </a:t>
            </a:r>
            <a:r>
              <a:rPr lang="en-US" sz="4000" b="1" dirty="0">
                <a:solidFill>
                  <a:srgbClr val="3B4540"/>
                </a:solidFill>
                <a:latin typeface="Fraunces" pitchFamily="34" charset="0"/>
              </a:rPr>
              <a:t>Esraa Ibrahim</a:t>
            </a:r>
          </a:p>
        </p:txBody>
      </p:sp>
      <p:sp>
        <p:nvSpPr>
          <p:cNvPr id="5" name="Text 2"/>
          <p:cNvSpPr/>
          <p:nvPr/>
        </p:nvSpPr>
        <p:spPr>
          <a:xfrm>
            <a:off x="674189" y="4666268"/>
            <a:ext cx="7415927" cy="395049"/>
          </a:xfrm>
          <a:prstGeom prst="rect">
            <a:avLst/>
          </a:prstGeom>
          <a:noFill/>
          <a:ln/>
        </p:spPr>
        <p:txBody>
          <a:bodyPr wrap="none" lIns="0" tIns="0" rIns="0" bIns="0" rtlCol="0" anchor="t"/>
          <a:lstStyle/>
          <a:p>
            <a:pPr marL="0" indent="0">
              <a:lnSpc>
                <a:spcPts val="3100"/>
              </a:lnSpc>
              <a:buNone/>
            </a:pPr>
            <a:r>
              <a:rPr lang="en-US" sz="1400" b="1" i="1" dirty="0">
                <a:solidFill>
                  <a:srgbClr val="405449"/>
                </a:solidFill>
                <a:latin typeface="Nobile" pitchFamily="34" charset="0"/>
                <a:ea typeface="Nobile" pitchFamily="34" charset="-122"/>
                <a:cs typeface="Nobile" pitchFamily="34" charset="-120"/>
              </a:rPr>
              <a:t>        </a:t>
            </a:r>
            <a:r>
              <a:rPr lang="en-US" sz="4000" b="1" dirty="0">
                <a:solidFill>
                  <a:srgbClr val="3B4540"/>
                </a:solidFill>
                <a:latin typeface="Fraunces" pitchFamily="34" charset="0"/>
              </a:rPr>
              <a:t>Yasmin Ahmed</a:t>
            </a:r>
          </a:p>
        </p:txBody>
      </p:sp>
      <p:sp>
        <p:nvSpPr>
          <p:cNvPr id="6" name="Text 3"/>
          <p:cNvSpPr/>
          <p:nvPr/>
        </p:nvSpPr>
        <p:spPr>
          <a:xfrm>
            <a:off x="674191" y="5833166"/>
            <a:ext cx="7415927" cy="395049"/>
          </a:xfrm>
          <a:prstGeom prst="rect">
            <a:avLst/>
          </a:prstGeom>
          <a:noFill/>
          <a:ln/>
        </p:spPr>
        <p:txBody>
          <a:bodyPr wrap="none" lIns="0" tIns="0" rIns="0" bIns="0" rtlCol="0" anchor="t"/>
          <a:lstStyle/>
          <a:p>
            <a:pPr marL="0" indent="0">
              <a:lnSpc>
                <a:spcPts val="3100"/>
              </a:lnSpc>
              <a:buNone/>
            </a:pPr>
            <a:r>
              <a:rPr lang="en-US" sz="1400" b="1" i="1" dirty="0">
                <a:solidFill>
                  <a:srgbClr val="405449"/>
                </a:solidFill>
                <a:latin typeface="Nobile" pitchFamily="34" charset="0"/>
                <a:ea typeface="Nobile" pitchFamily="34" charset="-122"/>
                <a:cs typeface="Nobile" pitchFamily="34" charset="-120"/>
              </a:rPr>
              <a:t>        </a:t>
            </a:r>
            <a:r>
              <a:rPr lang="en-US" sz="4000" b="1" dirty="0">
                <a:solidFill>
                  <a:srgbClr val="3B4540"/>
                </a:solidFill>
                <a:latin typeface="Fraunces" pitchFamily="34" charset="0"/>
              </a:rPr>
              <a:t>Marwa Tarek</a:t>
            </a:r>
          </a:p>
        </p:txBody>
      </p:sp>
      <p:sp>
        <p:nvSpPr>
          <p:cNvPr id="7" name="Text 4"/>
          <p:cNvSpPr/>
          <p:nvPr/>
        </p:nvSpPr>
        <p:spPr>
          <a:xfrm>
            <a:off x="674190" y="7000064"/>
            <a:ext cx="7415927" cy="395049"/>
          </a:xfrm>
          <a:prstGeom prst="rect">
            <a:avLst/>
          </a:prstGeom>
          <a:noFill/>
          <a:ln/>
        </p:spPr>
        <p:txBody>
          <a:bodyPr wrap="none" lIns="0" tIns="0" rIns="0" bIns="0" rtlCol="0" anchor="t"/>
          <a:lstStyle/>
          <a:p>
            <a:pPr marL="0" indent="0">
              <a:lnSpc>
                <a:spcPts val="3100"/>
              </a:lnSpc>
              <a:buNone/>
            </a:pPr>
            <a:r>
              <a:rPr lang="en-US" sz="1400" b="1" i="1" dirty="0">
                <a:solidFill>
                  <a:srgbClr val="405449"/>
                </a:solidFill>
                <a:latin typeface="Nobile" pitchFamily="34" charset="0"/>
                <a:ea typeface="Nobile" pitchFamily="34" charset="-122"/>
                <a:cs typeface="Nobile" pitchFamily="34" charset="-120"/>
              </a:rPr>
              <a:t>        </a:t>
            </a:r>
            <a:r>
              <a:rPr lang="en-US" sz="4000" b="1" dirty="0">
                <a:solidFill>
                  <a:srgbClr val="3B4540"/>
                </a:solidFill>
                <a:latin typeface="Fraunces" pitchFamily="34" charset="0"/>
              </a:rPr>
              <a:t>Mervat Farag</a:t>
            </a:r>
          </a:p>
        </p:txBody>
      </p:sp>
      <p:pic>
        <p:nvPicPr>
          <p:cNvPr id="16" name="صورة 16">
            <a:extLst>
              <a:ext uri="{FF2B5EF4-FFF2-40B4-BE49-F238E27FC236}">
                <a16:creationId xmlns:a16="http://schemas.microsoft.com/office/drawing/2014/main" id="{DCB45DF9-7633-F545-98AD-84FB0F4128BF}"/>
              </a:ext>
            </a:extLst>
          </p:cNvPr>
          <p:cNvPicPr>
            <a:picLocks noChangeAspect="1"/>
          </p:cNvPicPr>
          <p:nvPr/>
        </p:nvPicPr>
        <p:blipFill>
          <a:blip r:embed="rId3"/>
          <a:stretch>
            <a:fillRect/>
          </a:stretch>
        </p:blipFill>
        <p:spPr>
          <a:xfrm>
            <a:off x="7057385" y="1306286"/>
            <a:ext cx="6538831" cy="65388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82391" y="4169274"/>
            <a:ext cx="3166946" cy="783149"/>
          </a:xfrm>
          <a:prstGeom prst="rect">
            <a:avLst/>
          </a:prstGeom>
          <a:noFill/>
          <a:ln/>
        </p:spPr>
        <p:txBody>
          <a:bodyPr wrap="none" lIns="0" tIns="0" rIns="0" bIns="0" rtlCol="0" anchor="t"/>
          <a:lstStyle/>
          <a:p>
            <a:pPr marL="0" indent="0">
              <a:lnSpc>
                <a:spcPts val="6050"/>
              </a:lnSpc>
              <a:buNone/>
            </a:pPr>
            <a:r>
              <a:rPr lang="en-US" sz="13800" b="1" dirty="0">
                <a:solidFill>
                  <a:srgbClr val="3B4540"/>
                </a:solidFill>
                <a:latin typeface="Fraunces" pitchFamily="34" charset="0"/>
              </a:rPr>
              <a:t>SQL</a:t>
            </a:r>
          </a:p>
        </p:txBody>
      </p:sp>
      <p:pic>
        <p:nvPicPr>
          <p:cNvPr id="2052" name="Picture 4" descr="Iconic Logo Design For Sql Database App With, Drive, Access, Information  PNG Transparent Image and Clipart for Free Download">
            <a:extLst>
              <a:ext uri="{FF2B5EF4-FFF2-40B4-BE49-F238E27FC236}">
                <a16:creationId xmlns:a16="http://schemas.microsoft.com/office/drawing/2014/main" id="{9F65FF2B-D2DC-AF5A-F4BE-9F86465A2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707" y="1510990"/>
            <a:ext cx="7616282" cy="427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496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56BA4-5647-5C85-7CDB-82BFC06EA81F}"/>
              </a:ext>
            </a:extLst>
          </p:cNvPr>
          <p:cNvPicPr>
            <a:picLocks noChangeAspect="1"/>
          </p:cNvPicPr>
          <p:nvPr/>
        </p:nvPicPr>
        <p:blipFill>
          <a:blip r:embed="rId3"/>
          <a:stretch>
            <a:fillRect/>
          </a:stretch>
        </p:blipFill>
        <p:spPr>
          <a:xfrm>
            <a:off x="6545820" y="6146875"/>
            <a:ext cx="3492870" cy="1108848"/>
          </a:xfrm>
          <a:prstGeom prst="rect">
            <a:avLst/>
          </a:prstGeom>
        </p:spPr>
      </p:pic>
      <p:pic>
        <p:nvPicPr>
          <p:cNvPr id="16" name="Picture 15">
            <a:extLst>
              <a:ext uri="{FF2B5EF4-FFF2-40B4-BE49-F238E27FC236}">
                <a16:creationId xmlns:a16="http://schemas.microsoft.com/office/drawing/2014/main" id="{6A2A4BE9-4901-D783-714E-748DF5B007A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12995" y="4217172"/>
            <a:ext cx="8600238" cy="1334109"/>
          </a:xfrm>
          <a:prstGeom prst="rect">
            <a:avLst/>
          </a:prstGeom>
          <a:ln>
            <a:noFill/>
          </a:ln>
          <a:effectLst/>
        </p:spPr>
      </p:pic>
      <p:sp>
        <p:nvSpPr>
          <p:cNvPr id="2" name="Text 0">
            <a:extLst>
              <a:ext uri="{FF2B5EF4-FFF2-40B4-BE49-F238E27FC236}">
                <a16:creationId xmlns:a16="http://schemas.microsoft.com/office/drawing/2014/main" id="{B13A0113-AF07-09BE-5326-20C3603DB554}"/>
              </a:ext>
            </a:extLst>
          </p:cNvPr>
          <p:cNvSpPr/>
          <p:nvPr/>
        </p:nvSpPr>
        <p:spPr>
          <a:xfrm>
            <a:off x="1153968" y="1363663"/>
            <a:ext cx="3005437"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Key Metrics:</a:t>
            </a:r>
          </a:p>
        </p:txBody>
      </p:sp>
      <p:sp>
        <p:nvSpPr>
          <p:cNvPr id="4" name="TextBox 3">
            <a:extLst>
              <a:ext uri="{FF2B5EF4-FFF2-40B4-BE49-F238E27FC236}">
                <a16:creationId xmlns:a16="http://schemas.microsoft.com/office/drawing/2014/main" id="{CED1E8A4-1295-5A7F-6DBC-91A3ACBF8DEA}"/>
              </a:ext>
            </a:extLst>
          </p:cNvPr>
          <p:cNvSpPr txBox="1"/>
          <p:nvPr/>
        </p:nvSpPr>
        <p:spPr>
          <a:xfrm>
            <a:off x="1862254" y="2616567"/>
            <a:ext cx="3501482" cy="461665"/>
          </a:xfrm>
          <a:prstGeom prst="rect">
            <a:avLst/>
          </a:prstGeom>
          <a:noFill/>
        </p:spPr>
        <p:txBody>
          <a:bodyPr wrap="square" rtlCol="0">
            <a:spAutoFit/>
          </a:bodyPr>
          <a:lstStyle/>
          <a:p>
            <a:pPr marL="457200" indent="-457200">
              <a:buAutoNum type="arabicPeriod"/>
            </a:pPr>
            <a:r>
              <a:rPr lang="en-US" sz="2400" dirty="0">
                <a:latin typeface="Fraunces" panose="020B0604020202020204" charset="0"/>
              </a:rPr>
              <a:t>Number of Orders:</a:t>
            </a:r>
          </a:p>
        </p:txBody>
      </p:sp>
      <p:sp>
        <p:nvSpPr>
          <p:cNvPr id="5" name="TextBox 4">
            <a:extLst>
              <a:ext uri="{FF2B5EF4-FFF2-40B4-BE49-F238E27FC236}">
                <a16:creationId xmlns:a16="http://schemas.microsoft.com/office/drawing/2014/main" id="{D88C0519-8A05-9059-24A8-2F34FB8B25E8}"/>
              </a:ext>
            </a:extLst>
          </p:cNvPr>
          <p:cNvSpPr txBox="1"/>
          <p:nvPr/>
        </p:nvSpPr>
        <p:spPr>
          <a:xfrm>
            <a:off x="2865864" y="3349046"/>
            <a:ext cx="907709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Fraunces" panose="020B0604020202020204" charset="0"/>
              </a:rPr>
              <a:t>Total distinct sales orders</a:t>
            </a:r>
          </a:p>
        </p:txBody>
      </p:sp>
    </p:spTree>
    <p:extLst>
      <p:ext uri="{BB962C8B-B14F-4D97-AF65-F5344CB8AC3E}">
        <p14:creationId xmlns:p14="http://schemas.microsoft.com/office/powerpoint/2010/main" val="370296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5C8EE8-0DB4-356A-3B30-4B6A94435FF7}"/>
              </a:ext>
            </a:extLst>
          </p:cNvPr>
          <p:cNvPicPr>
            <a:picLocks noChangeAspect="1"/>
          </p:cNvPicPr>
          <p:nvPr/>
        </p:nvPicPr>
        <p:blipFill>
          <a:blip r:embed="rId3"/>
          <a:stretch>
            <a:fillRect/>
          </a:stretch>
        </p:blipFill>
        <p:spPr>
          <a:xfrm>
            <a:off x="6305575" y="6256312"/>
            <a:ext cx="2908530" cy="1140601"/>
          </a:xfrm>
          <a:prstGeom prst="rect">
            <a:avLst/>
          </a:prstGeom>
        </p:spPr>
      </p:pic>
      <p:pic>
        <p:nvPicPr>
          <p:cNvPr id="18" name="Picture 17">
            <a:extLst>
              <a:ext uri="{FF2B5EF4-FFF2-40B4-BE49-F238E27FC236}">
                <a16:creationId xmlns:a16="http://schemas.microsoft.com/office/drawing/2014/main" id="{C8E28540-1167-7F85-FDD0-A9932737100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42718" y="4389584"/>
            <a:ext cx="8600238" cy="1475079"/>
          </a:xfrm>
          <a:prstGeom prst="rect">
            <a:avLst/>
          </a:prstGeom>
          <a:ln>
            <a:noFill/>
          </a:ln>
          <a:effectLst/>
        </p:spPr>
      </p:pic>
      <p:sp>
        <p:nvSpPr>
          <p:cNvPr id="2" name="Text 0">
            <a:extLst>
              <a:ext uri="{FF2B5EF4-FFF2-40B4-BE49-F238E27FC236}">
                <a16:creationId xmlns:a16="http://schemas.microsoft.com/office/drawing/2014/main" id="{B13A0113-AF07-09BE-5326-20C3603DB554}"/>
              </a:ext>
            </a:extLst>
          </p:cNvPr>
          <p:cNvSpPr/>
          <p:nvPr/>
        </p:nvSpPr>
        <p:spPr>
          <a:xfrm>
            <a:off x="1153968" y="1319603"/>
            <a:ext cx="3005437"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Metrics:</a:t>
            </a:r>
          </a:p>
        </p:txBody>
      </p:sp>
      <p:sp>
        <p:nvSpPr>
          <p:cNvPr id="3" name="TextBox 2">
            <a:extLst>
              <a:ext uri="{FF2B5EF4-FFF2-40B4-BE49-F238E27FC236}">
                <a16:creationId xmlns:a16="http://schemas.microsoft.com/office/drawing/2014/main" id="{B81E24D0-FE55-2354-426E-1ADBB9CF60EE}"/>
              </a:ext>
            </a:extLst>
          </p:cNvPr>
          <p:cNvSpPr txBox="1"/>
          <p:nvPr/>
        </p:nvSpPr>
        <p:spPr>
          <a:xfrm>
            <a:off x="1761893" y="2616567"/>
            <a:ext cx="3501482" cy="461665"/>
          </a:xfrm>
          <a:prstGeom prst="rect">
            <a:avLst/>
          </a:prstGeom>
          <a:noFill/>
        </p:spPr>
        <p:txBody>
          <a:bodyPr wrap="square" rtlCol="0">
            <a:spAutoFit/>
          </a:bodyPr>
          <a:lstStyle/>
          <a:p>
            <a:r>
              <a:rPr lang="en-US" sz="2400" dirty="0">
                <a:latin typeface="Fraunces" panose="020B0604020202020204" charset="0"/>
              </a:rPr>
              <a:t>2. Number of Products:</a:t>
            </a:r>
          </a:p>
        </p:txBody>
      </p:sp>
      <p:sp>
        <p:nvSpPr>
          <p:cNvPr id="4" name="TextBox 3">
            <a:extLst>
              <a:ext uri="{FF2B5EF4-FFF2-40B4-BE49-F238E27FC236}">
                <a16:creationId xmlns:a16="http://schemas.microsoft.com/office/drawing/2014/main" id="{76C894BF-B305-05A5-CBB1-DC89C365522A}"/>
              </a:ext>
            </a:extLst>
          </p:cNvPr>
          <p:cNvSpPr txBox="1"/>
          <p:nvPr/>
        </p:nvSpPr>
        <p:spPr>
          <a:xfrm>
            <a:off x="2865864" y="3357851"/>
            <a:ext cx="907709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Fraunces" panose="020B0604020202020204" charset="0"/>
              </a:rPr>
              <a:t>Total distinct products available</a:t>
            </a:r>
          </a:p>
        </p:txBody>
      </p:sp>
    </p:spTree>
    <p:extLst>
      <p:ext uri="{BB962C8B-B14F-4D97-AF65-F5344CB8AC3E}">
        <p14:creationId xmlns:p14="http://schemas.microsoft.com/office/powerpoint/2010/main" val="2438492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4ABC752-750A-6184-A176-A91845F1CBE0}"/>
              </a:ext>
            </a:extLst>
          </p:cNvPr>
          <p:cNvSpPr/>
          <p:nvPr/>
        </p:nvSpPr>
        <p:spPr>
          <a:xfrm>
            <a:off x="1153968" y="1319603"/>
            <a:ext cx="3005437"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Metrics:</a:t>
            </a:r>
          </a:p>
        </p:txBody>
      </p:sp>
      <p:sp>
        <p:nvSpPr>
          <p:cNvPr id="4" name="TextBox 3">
            <a:extLst>
              <a:ext uri="{FF2B5EF4-FFF2-40B4-BE49-F238E27FC236}">
                <a16:creationId xmlns:a16="http://schemas.microsoft.com/office/drawing/2014/main" id="{B3805A69-AB4B-1DDC-F114-09B2585BB184}"/>
              </a:ext>
            </a:extLst>
          </p:cNvPr>
          <p:cNvSpPr txBox="1"/>
          <p:nvPr/>
        </p:nvSpPr>
        <p:spPr>
          <a:xfrm>
            <a:off x="1761893" y="2616567"/>
            <a:ext cx="3501482" cy="461665"/>
          </a:xfrm>
          <a:prstGeom prst="rect">
            <a:avLst/>
          </a:prstGeom>
          <a:noFill/>
        </p:spPr>
        <p:txBody>
          <a:bodyPr wrap="square" rtlCol="0">
            <a:spAutoFit/>
          </a:bodyPr>
          <a:lstStyle/>
          <a:p>
            <a:r>
              <a:rPr lang="en-US" sz="2400" dirty="0">
                <a:latin typeface="Fraunces" panose="020B0604020202020204" charset="0"/>
              </a:rPr>
              <a:t>3. Total Freight Costs:</a:t>
            </a:r>
          </a:p>
        </p:txBody>
      </p:sp>
      <p:sp>
        <p:nvSpPr>
          <p:cNvPr id="5" name="TextBox 4">
            <a:extLst>
              <a:ext uri="{FF2B5EF4-FFF2-40B4-BE49-F238E27FC236}">
                <a16:creationId xmlns:a16="http://schemas.microsoft.com/office/drawing/2014/main" id="{2DF122E0-DF53-2A75-819B-32825DCBCF42}"/>
              </a:ext>
            </a:extLst>
          </p:cNvPr>
          <p:cNvSpPr txBox="1"/>
          <p:nvPr/>
        </p:nvSpPr>
        <p:spPr>
          <a:xfrm>
            <a:off x="2865864" y="3357851"/>
            <a:ext cx="907709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Fraunces" panose="020B0604020202020204" charset="0"/>
              </a:rPr>
              <a:t>Overall freight costs incurred</a:t>
            </a:r>
          </a:p>
        </p:txBody>
      </p:sp>
      <p:pic>
        <p:nvPicPr>
          <p:cNvPr id="7" name="Picture 6">
            <a:extLst>
              <a:ext uri="{FF2B5EF4-FFF2-40B4-BE49-F238E27FC236}">
                <a16:creationId xmlns:a16="http://schemas.microsoft.com/office/drawing/2014/main" id="{8F0BE507-661A-5922-9BED-75CCAA60DD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40566" y="4410085"/>
            <a:ext cx="6331872" cy="1502831"/>
          </a:xfrm>
          <a:prstGeom prst="rect">
            <a:avLst/>
          </a:prstGeom>
          <a:ln>
            <a:noFill/>
          </a:ln>
          <a:effectLst/>
        </p:spPr>
      </p:pic>
      <p:pic>
        <p:nvPicPr>
          <p:cNvPr id="8" name="Picture 7">
            <a:extLst>
              <a:ext uri="{FF2B5EF4-FFF2-40B4-BE49-F238E27FC236}">
                <a16:creationId xmlns:a16="http://schemas.microsoft.com/office/drawing/2014/main" id="{C2084090-2DD9-43BB-D191-284FD93F8AF4}"/>
              </a:ext>
            </a:extLst>
          </p:cNvPr>
          <p:cNvPicPr>
            <a:picLocks noChangeAspect="1"/>
          </p:cNvPicPr>
          <p:nvPr/>
        </p:nvPicPr>
        <p:blipFill>
          <a:blip r:embed="rId5"/>
          <a:stretch>
            <a:fillRect/>
          </a:stretch>
        </p:blipFill>
        <p:spPr>
          <a:xfrm>
            <a:off x="6349408" y="6437350"/>
            <a:ext cx="2364752" cy="914831"/>
          </a:xfrm>
          <a:prstGeom prst="rect">
            <a:avLst/>
          </a:prstGeom>
        </p:spPr>
      </p:pic>
    </p:spTree>
    <p:extLst>
      <p:ext uri="{BB962C8B-B14F-4D97-AF65-F5344CB8AC3E}">
        <p14:creationId xmlns:p14="http://schemas.microsoft.com/office/powerpoint/2010/main" val="833230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4ABC752-750A-6184-A176-A91845F1CBE0}"/>
              </a:ext>
            </a:extLst>
          </p:cNvPr>
          <p:cNvSpPr/>
          <p:nvPr/>
        </p:nvSpPr>
        <p:spPr>
          <a:xfrm>
            <a:off x="1153968" y="1319603"/>
            <a:ext cx="3005437"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Metrics:</a:t>
            </a:r>
          </a:p>
        </p:txBody>
      </p:sp>
      <p:sp>
        <p:nvSpPr>
          <p:cNvPr id="4" name="TextBox 3">
            <a:extLst>
              <a:ext uri="{FF2B5EF4-FFF2-40B4-BE49-F238E27FC236}">
                <a16:creationId xmlns:a16="http://schemas.microsoft.com/office/drawing/2014/main" id="{B3805A69-AB4B-1DDC-F114-09B2585BB184}"/>
              </a:ext>
            </a:extLst>
          </p:cNvPr>
          <p:cNvSpPr txBox="1"/>
          <p:nvPr/>
        </p:nvSpPr>
        <p:spPr>
          <a:xfrm>
            <a:off x="1761893" y="2616567"/>
            <a:ext cx="3501482" cy="461665"/>
          </a:xfrm>
          <a:prstGeom prst="rect">
            <a:avLst/>
          </a:prstGeom>
          <a:noFill/>
        </p:spPr>
        <p:txBody>
          <a:bodyPr wrap="square" rtlCol="0">
            <a:spAutoFit/>
          </a:bodyPr>
          <a:lstStyle/>
          <a:p>
            <a:r>
              <a:rPr lang="en-US" sz="2400" dirty="0">
                <a:latin typeface="Fraunces" panose="020B0604020202020204" charset="0"/>
              </a:rPr>
              <a:t>4. Total Tax Amount:</a:t>
            </a:r>
          </a:p>
        </p:txBody>
      </p:sp>
      <p:sp>
        <p:nvSpPr>
          <p:cNvPr id="5" name="TextBox 4">
            <a:extLst>
              <a:ext uri="{FF2B5EF4-FFF2-40B4-BE49-F238E27FC236}">
                <a16:creationId xmlns:a16="http://schemas.microsoft.com/office/drawing/2014/main" id="{2DF122E0-DF53-2A75-819B-32825DCBCF42}"/>
              </a:ext>
            </a:extLst>
          </p:cNvPr>
          <p:cNvSpPr txBox="1"/>
          <p:nvPr/>
        </p:nvSpPr>
        <p:spPr>
          <a:xfrm>
            <a:off x="2865864" y="3357851"/>
            <a:ext cx="9077092" cy="461665"/>
          </a:xfrm>
          <a:prstGeom prst="rect">
            <a:avLst/>
          </a:prstGeom>
          <a:noFill/>
        </p:spPr>
        <p:txBody>
          <a:bodyPr wrap="square" rtlCol="0">
            <a:spAutoFit/>
          </a:bodyPr>
          <a:lstStyle/>
          <a:p>
            <a:pPr>
              <a:buFont typeface="Arial" panose="020B0604020202020204" pitchFamily="34" charset="0"/>
              <a:buChar char="•"/>
            </a:pPr>
            <a:r>
              <a:rPr lang="en-US" sz="2400" dirty="0">
                <a:latin typeface="Fraunces" panose="020B0604020202020204" charset="0"/>
              </a:rPr>
              <a:t>Tax amount collected</a:t>
            </a:r>
          </a:p>
        </p:txBody>
      </p:sp>
      <p:pic>
        <p:nvPicPr>
          <p:cNvPr id="7" name="Picture 6">
            <a:extLst>
              <a:ext uri="{FF2B5EF4-FFF2-40B4-BE49-F238E27FC236}">
                <a16:creationId xmlns:a16="http://schemas.microsoft.com/office/drawing/2014/main" id="{BCE78CFA-BED2-3CCF-45A0-64E5BDC548F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238473" y="4459228"/>
            <a:ext cx="6331873" cy="1502831"/>
          </a:xfrm>
          <a:prstGeom prst="rect">
            <a:avLst/>
          </a:prstGeom>
          <a:ln>
            <a:noFill/>
          </a:ln>
          <a:effectLst/>
        </p:spPr>
      </p:pic>
      <p:pic>
        <p:nvPicPr>
          <p:cNvPr id="8" name="Picture 7">
            <a:extLst>
              <a:ext uri="{FF2B5EF4-FFF2-40B4-BE49-F238E27FC236}">
                <a16:creationId xmlns:a16="http://schemas.microsoft.com/office/drawing/2014/main" id="{38266439-8AB2-5C58-851E-AA23D2918F52}"/>
              </a:ext>
            </a:extLst>
          </p:cNvPr>
          <p:cNvPicPr>
            <a:picLocks noChangeAspect="1"/>
          </p:cNvPicPr>
          <p:nvPr/>
        </p:nvPicPr>
        <p:blipFill>
          <a:blip r:embed="rId5"/>
          <a:stretch>
            <a:fillRect/>
          </a:stretch>
        </p:blipFill>
        <p:spPr>
          <a:xfrm>
            <a:off x="6403729" y="6458016"/>
            <a:ext cx="2271012" cy="1103668"/>
          </a:xfrm>
          <a:prstGeom prst="rect">
            <a:avLst/>
          </a:prstGeom>
        </p:spPr>
      </p:pic>
    </p:spTree>
    <p:extLst>
      <p:ext uri="{BB962C8B-B14F-4D97-AF65-F5344CB8AC3E}">
        <p14:creationId xmlns:p14="http://schemas.microsoft.com/office/powerpoint/2010/main" val="78022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9090F-37D8-9C91-D715-3C7EE877D5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031614" y="4410085"/>
            <a:ext cx="8567172" cy="1336478"/>
          </a:xfrm>
          <a:prstGeom prst="rect">
            <a:avLst/>
          </a:prstGeom>
          <a:ln>
            <a:noFill/>
          </a:ln>
          <a:effectLst/>
        </p:spPr>
      </p:pic>
      <p:pic>
        <p:nvPicPr>
          <p:cNvPr id="7" name="Picture 6">
            <a:extLst>
              <a:ext uri="{FF2B5EF4-FFF2-40B4-BE49-F238E27FC236}">
                <a16:creationId xmlns:a16="http://schemas.microsoft.com/office/drawing/2014/main" id="{3B60B8D6-AA83-AC53-BD8F-250AFDAA5AD4}"/>
              </a:ext>
            </a:extLst>
          </p:cNvPr>
          <p:cNvPicPr>
            <a:picLocks noChangeAspect="1"/>
          </p:cNvPicPr>
          <p:nvPr/>
        </p:nvPicPr>
        <p:blipFill>
          <a:blip r:embed="rId5"/>
          <a:stretch>
            <a:fillRect/>
          </a:stretch>
        </p:blipFill>
        <p:spPr>
          <a:xfrm>
            <a:off x="5776382" y="6415396"/>
            <a:ext cx="3077635" cy="911143"/>
          </a:xfrm>
          <a:prstGeom prst="rect">
            <a:avLst/>
          </a:prstGeom>
        </p:spPr>
      </p:pic>
      <p:sp>
        <p:nvSpPr>
          <p:cNvPr id="2" name="Text 0">
            <a:extLst>
              <a:ext uri="{FF2B5EF4-FFF2-40B4-BE49-F238E27FC236}">
                <a16:creationId xmlns:a16="http://schemas.microsoft.com/office/drawing/2014/main" id="{05EBEE53-D869-F8BB-ED4B-6FCADF23748A}"/>
              </a:ext>
            </a:extLst>
          </p:cNvPr>
          <p:cNvSpPr/>
          <p:nvPr/>
        </p:nvSpPr>
        <p:spPr>
          <a:xfrm>
            <a:off x="1153968" y="1319603"/>
            <a:ext cx="3005437"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Metrics:</a:t>
            </a:r>
          </a:p>
        </p:txBody>
      </p:sp>
      <p:sp>
        <p:nvSpPr>
          <p:cNvPr id="3" name="TextBox 2">
            <a:extLst>
              <a:ext uri="{FF2B5EF4-FFF2-40B4-BE49-F238E27FC236}">
                <a16:creationId xmlns:a16="http://schemas.microsoft.com/office/drawing/2014/main" id="{6024D580-0947-B903-061E-6F926AE1B415}"/>
              </a:ext>
            </a:extLst>
          </p:cNvPr>
          <p:cNvSpPr txBox="1"/>
          <p:nvPr/>
        </p:nvSpPr>
        <p:spPr>
          <a:xfrm>
            <a:off x="1761893" y="2616567"/>
            <a:ext cx="5140712" cy="461665"/>
          </a:xfrm>
          <a:prstGeom prst="rect">
            <a:avLst/>
          </a:prstGeom>
          <a:noFill/>
        </p:spPr>
        <p:txBody>
          <a:bodyPr wrap="square" rtlCol="0">
            <a:spAutoFit/>
          </a:bodyPr>
          <a:lstStyle/>
          <a:p>
            <a:r>
              <a:rPr lang="en-US" sz="2400" dirty="0">
                <a:latin typeface="Fraunces" panose="020B0604020202020204" charset="0"/>
              </a:rPr>
              <a:t>5. Number of Customers:</a:t>
            </a:r>
          </a:p>
        </p:txBody>
      </p:sp>
      <p:sp>
        <p:nvSpPr>
          <p:cNvPr id="4" name="TextBox 3">
            <a:extLst>
              <a:ext uri="{FF2B5EF4-FFF2-40B4-BE49-F238E27FC236}">
                <a16:creationId xmlns:a16="http://schemas.microsoft.com/office/drawing/2014/main" id="{FA5B4348-4AE2-D7F6-148E-11292366C5D0}"/>
              </a:ext>
            </a:extLst>
          </p:cNvPr>
          <p:cNvSpPr txBox="1"/>
          <p:nvPr/>
        </p:nvSpPr>
        <p:spPr>
          <a:xfrm>
            <a:off x="2865864" y="3357851"/>
            <a:ext cx="9077092" cy="461665"/>
          </a:xfrm>
          <a:prstGeom prst="rect">
            <a:avLst/>
          </a:prstGeom>
          <a:noFill/>
        </p:spPr>
        <p:txBody>
          <a:bodyPr wrap="square" rtlCol="0">
            <a:spAutoFit/>
          </a:bodyPr>
          <a:lstStyle/>
          <a:p>
            <a:pPr>
              <a:buFont typeface="Arial" panose="020B0604020202020204" pitchFamily="34" charset="0"/>
              <a:buChar char="•"/>
            </a:pPr>
            <a:r>
              <a:rPr lang="en-US" sz="2400" dirty="0">
                <a:latin typeface="Fraunces" panose="020B0604020202020204" charset="0"/>
              </a:rPr>
              <a:t>Total distinct customers</a:t>
            </a:r>
          </a:p>
        </p:txBody>
      </p:sp>
    </p:spTree>
    <p:extLst>
      <p:ext uri="{BB962C8B-B14F-4D97-AF65-F5344CB8AC3E}">
        <p14:creationId xmlns:p14="http://schemas.microsoft.com/office/powerpoint/2010/main" val="4057299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0B8811-D99C-806A-A7E2-40F86DE02D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126020" y="4406641"/>
            <a:ext cx="8472766" cy="1336478"/>
          </a:xfrm>
          <a:prstGeom prst="rect">
            <a:avLst/>
          </a:prstGeom>
          <a:ln>
            <a:noFill/>
          </a:ln>
          <a:effectLst/>
        </p:spPr>
      </p:pic>
      <p:pic>
        <p:nvPicPr>
          <p:cNvPr id="11" name="Picture 10">
            <a:extLst>
              <a:ext uri="{FF2B5EF4-FFF2-40B4-BE49-F238E27FC236}">
                <a16:creationId xmlns:a16="http://schemas.microsoft.com/office/drawing/2014/main" id="{7F007006-3EF7-E604-52C1-48D6D147A896}"/>
              </a:ext>
            </a:extLst>
          </p:cNvPr>
          <p:cNvPicPr>
            <a:picLocks noChangeAspect="1"/>
          </p:cNvPicPr>
          <p:nvPr/>
        </p:nvPicPr>
        <p:blipFill>
          <a:blip r:embed="rId5"/>
          <a:stretch>
            <a:fillRect/>
          </a:stretch>
        </p:blipFill>
        <p:spPr>
          <a:xfrm>
            <a:off x="5751483" y="6411952"/>
            <a:ext cx="3191693" cy="931880"/>
          </a:xfrm>
          <a:prstGeom prst="rect">
            <a:avLst/>
          </a:prstGeom>
        </p:spPr>
      </p:pic>
      <p:sp>
        <p:nvSpPr>
          <p:cNvPr id="4" name="Text 0">
            <a:extLst>
              <a:ext uri="{FF2B5EF4-FFF2-40B4-BE49-F238E27FC236}">
                <a16:creationId xmlns:a16="http://schemas.microsoft.com/office/drawing/2014/main" id="{08E5BDA5-6564-E6B0-3673-B0FB1561E3D0}"/>
              </a:ext>
            </a:extLst>
          </p:cNvPr>
          <p:cNvSpPr/>
          <p:nvPr/>
        </p:nvSpPr>
        <p:spPr>
          <a:xfrm>
            <a:off x="1153968" y="1319603"/>
            <a:ext cx="3005437"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Metrics:</a:t>
            </a:r>
          </a:p>
        </p:txBody>
      </p:sp>
      <p:sp>
        <p:nvSpPr>
          <p:cNvPr id="6" name="TextBox 5">
            <a:extLst>
              <a:ext uri="{FF2B5EF4-FFF2-40B4-BE49-F238E27FC236}">
                <a16:creationId xmlns:a16="http://schemas.microsoft.com/office/drawing/2014/main" id="{0782C2FB-F562-0D8A-7B53-5CD96CEC8B89}"/>
              </a:ext>
            </a:extLst>
          </p:cNvPr>
          <p:cNvSpPr txBox="1"/>
          <p:nvPr/>
        </p:nvSpPr>
        <p:spPr>
          <a:xfrm>
            <a:off x="1761893" y="2616567"/>
            <a:ext cx="5140712" cy="461665"/>
          </a:xfrm>
          <a:prstGeom prst="rect">
            <a:avLst/>
          </a:prstGeom>
          <a:noFill/>
        </p:spPr>
        <p:txBody>
          <a:bodyPr wrap="square" rtlCol="0">
            <a:spAutoFit/>
          </a:bodyPr>
          <a:lstStyle/>
          <a:p>
            <a:r>
              <a:rPr lang="en-US" sz="2400" dirty="0">
                <a:latin typeface="Fraunces" panose="020B0604020202020204" charset="0"/>
              </a:rPr>
              <a:t>6. Number of stores:</a:t>
            </a:r>
          </a:p>
        </p:txBody>
      </p:sp>
      <p:sp>
        <p:nvSpPr>
          <p:cNvPr id="8" name="TextBox 7">
            <a:extLst>
              <a:ext uri="{FF2B5EF4-FFF2-40B4-BE49-F238E27FC236}">
                <a16:creationId xmlns:a16="http://schemas.microsoft.com/office/drawing/2014/main" id="{4111ADAD-679B-BE6F-DB3C-3C8A897E363B}"/>
              </a:ext>
            </a:extLst>
          </p:cNvPr>
          <p:cNvSpPr txBox="1"/>
          <p:nvPr/>
        </p:nvSpPr>
        <p:spPr>
          <a:xfrm>
            <a:off x="2865864" y="3357851"/>
            <a:ext cx="9077092" cy="461665"/>
          </a:xfrm>
          <a:prstGeom prst="rect">
            <a:avLst/>
          </a:prstGeom>
          <a:noFill/>
        </p:spPr>
        <p:txBody>
          <a:bodyPr wrap="square" rtlCol="0">
            <a:spAutoFit/>
          </a:bodyPr>
          <a:lstStyle/>
          <a:p>
            <a:pPr>
              <a:buFont typeface="Arial" panose="020B0604020202020204" pitchFamily="34" charset="0"/>
              <a:buChar char="•"/>
            </a:pPr>
            <a:r>
              <a:rPr lang="en-US" sz="2400" dirty="0">
                <a:latin typeface="Fraunces" panose="020B0604020202020204" charset="0"/>
              </a:rPr>
              <a:t>Total distinct stores operating</a:t>
            </a:r>
          </a:p>
        </p:txBody>
      </p:sp>
    </p:spTree>
    <p:extLst>
      <p:ext uri="{BB962C8B-B14F-4D97-AF65-F5344CB8AC3E}">
        <p14:creationId xmlns:p14="http://schemas.microsoft.com/office/powerpoint/2010/main" val="110887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1A0824-8FB9-B8DD-447C-D92BC44F69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894186" y="3303661"/>
            <a:ext cx="8405968" cy="1957554"/>
          </a:xfrm>
          <a:prstGeom prst="rect">
            <a:avLst/>
          </a:prstGeom>
          <a:ln>
            <a:noFill/>
          </a:ln>
          <a:effectLst/>
        </p:spPr>
      </p:pic>
      <p:pic>
        <p:nvPicPr>
          <p:cNvPr id="5" name="Picture 4">
            <a:extLst>
              <a:ext uri="{FF2B5EF4-FFF2-40B4-BE49-F238E27FC236}">
                <a16:creationId xmlns:a16="http://schemas.microsoft.com/office/drawing/2014/main" id="{01DE97F1-A3E5-2E58-DE2C-80D557F21AD7}"/>
              </a:ext>
            </a:extLst>
          </p:cNvPr>
          <p:cNvPicPr>
            <a:picLocks noChangeAspect="1"/>
          </p:cNvPicPr>
          <p:nvPr/>
        </p:nvPicPr>
        <p:blipFill>
          <a:blip r:embed="rId5"/>
          <a:stretch>
            <a:fillRect/>
          </a:stretch>
        </p:blipFill>
        <p:spPr>
          <a:xfrm>
            <a:off x="5296829" y="5617106"/>
            <a:ext cx="3737801" cy="2374602"/>
          </a:xfrm>
          <a:prstGeom prst="rect">
            <a:avLst/>
          </a:prstGeom>
        </p:spPr>
      </p:pic>
      <p:sp>
        <p:nvSpPr>
          <p:cNvPr id="2" name="Text 0">
            <a:extLst>
              <a:ext uri="{FF2B5EF4-FFF2-40B4-BE49-F238E27FC236}">
                <a16:creationId xmlns:a16="http://schemas.microsoft.com/office/drawing/2014/main" id="{A98B6E81-3142-3FAF-EF99-CDB9A12A4C1A}"/>
              </a:ext>
            </a:extLst>
          </p:cNvPr>
          <p:cNvSpPr/>
          <p:nvPr/>
        </p:nvSpPr>
        <p:spPr>
          <a:xfrm>
            <a:off x="1153968" y="1319603"/>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Sales Performance:</a:t>
            </a:r>
          </a:p>
        </p:txBody>
      </p:sp>
      <p:sp>
        <p:nvSpPr>
          <p:cNvPr id="3" name="TextBox 2">
            <a:extLst>
              <a:ext uri="{FF2B5EF4-FFF2-40B4-BE49-F238E27FC236}">
                <a16:creationId xmlns:a16="http://schemas.microsoft.com/office/drawing/2014/main" id="{116EDBDD-E922-4C00-BE09-293C7C6AB155}"/>
              </a:ext>
            </a:extLst>
          </p:cNvPr>
          <p:cNvSpPr txBox="1"/>
          <p:nvPr/>
        </p:nvSpPr>
        <p:spPr>
          <a:xfrm>
            <a:off x="1706137" y="2547660"/>
            <a:ext cx="12723541" cy="400110"/>
          </a:xfrm>
          <a:prstGeom prst="rect">
            <a:avLst/>
          </a:prstGeom>
          <a:noFill/>
        </p:spPr>
        <p:txBody>
          <a:bodyPr wrap="square" rtlCol="0">
            <a:spAutoFit/>
          </a:bodyPr>
          <a:lstStyle/>
          <a:p>
            <a:r>
              <a:rPr lang="en-US" sz="2000" b="1" dirty="0">
                <a:latin typeface="Fraunces" panose="020B0604020202020204" charset="0"/>
              </a:rPr>
              <a:t>Total Sales by Year</a:t>
            </a:r>
            <a:r>
              <a:rPr lang="en-US" sz="2000" dirty="0">
                <a:latin typeface="Fraunces" panose="020B0604020202020204" charset="0"/>
              </a:rPr>
              <a:t>: The total sales was summarized by year, showing the trend of sales over time.</a:t>
            </a:r>
          </a:p>
        </p:txBody>
      </p:sp>
    </p:spTree>
    <p:extLst>
      <p:ext uri="{BB962C8B-B14F-4D97-AF65-F5344CB8AC3E}">
        <p14:creationId xmlns:p14="http://schemas.microsoft.com/office/powerpoint/2010/main" val="31322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6FB783-C5F9-C883-0EC3-9EDAF9A2761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592782" y="3025552"/>
            <a:ext cx="7444836" cy="1786073"/>
          </a:xfrm>
          <a:prstGeom prst="rect">
            <a:avLst/>
          </a:prstGeom>
          <a:ln>
            <a:noFill/>
          </a:ln>
          <a:effectLst/>
        </p:spPr>
      </p:pic>
      <p:pic>
        <p:nvPicPr>
          <p:cNvPr id="7" name="Picture 6">
            <a:extLst>
              <a:ext uri="{FF2B5EF4-FFF2-40B4-BE49-F238E27FC236}">
                <a16:creationId xmlns:a16="http://schemas.microsoft.com/office/drawing/2014/main" id="{C192CA8C-DA93-1DBD-0616-FD1D0B4CBE1C}"/>
              </a:ext>
            </a:extLst>
          </p:cNvPr>
          <p:cNvPicPr>
            <a:picLocks noChangeAspect="1"/>
          </p:cNvPicPr>
          <p:nvPr/>
        </p:nvPicPr>
        <p:blipFill>
          <a:blip r:embed="rId5"/>
          <a:stretch>
            <a:fillRect/>
          </a:stretch>
        </p:blipFill>
        <p:spPr>
          <a:xfrm>
            <a:off x="5840036" y="5043309"/>
            <a:ext cx="2950328" cy="3003486"/>
          </a:xfrm>
          <a:prstGeom prst="rect">
            <a:avLst/>
          </a:prstGeom>
        </p:spPr>
      </p:pic>
      <p:sp>
        <p:nvSpPr>
          <p:cNvPr id="2" name="Text 0">
            <a:extLst>
              <a:ext uri="{FF2B5EF4-FFF2-40B4-BE49-F238E27FC236}">
                <a16:creationId xmlns:a16="http://schemas.microsoft.com/office/drawing/2014/main" id="{4BCECA2F-D7E4-D224-4933-100035FF732B}"/>
              </a:ext>
            </a:extLst>
          </p:cNvPr>
          <p:cNvSpPr/>
          <p:nvPr/>
        </p:nvSpPr>
        <p:spPr>
          <a:xfrm>
            <a:off x="1153968" y="1289908"/>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Sales Performance:</a:t>
            </a:r>
          </a:p>
        </p:txBody>
      </p:sp>
      <p:sp>
        <p:nvSpPr>
          <p:cNvPr id="3" name="TextBox 2">
            <a:extLst>
              <a:ext uri="{FF2B5EF4-FFF2-40B4-BE49-F238E27FC236}">
                <a16:creationId xmlns:a16="http://schemas.microsoft.com/office/drawing/2014/main" id="{2A098FD8-A60D-2286-24FC-52E5F9F16F8C}"/>
              </a:ext>
            </a:extLst>
          </p:cNvPr>
          <p:cNvSpPr txBox="1"/>
          <p:nvPr/>
        </p:nvSpPr>
        <p:spPr>
          <a:xfrm>
            <a:off x="2319455" y="2309545"/>
            <a:ext cx="11340790" cy="400110"/>
          </a:xfrm>
          <a:prstGeom prst="rect">
            <a:avLst/>
          </a:prstGeom>
          <a:noFill/>
        </p:spPr>
        <p:txBody>
          <a:bodyPr wrap="square" rtlCol="0">
            <a:spAutoFit/>
          </a:bodyPr>
          <a:lstStyle/>
          <a:p>
            <a:r>
              <a:rPr lang="en-US" sz="2000" b="1" dirty="0">
                <a:latin typeface="Fraunces" panose="020B0604020202020204" charset="0"/>
              </a:rPr>
              <a:t>Total Sales by Territory: </a:t>
            </a:r>
            <a:r>
              <a:rPr lang="en-US" sz="2000" dirty="0">
                <a:latin typeface="Fraunces" panose="020B0604020202020204" charset="0"/>
              </a:rPr>
              <a:t>Sales performance across different territories</a:t>
            </a:r>
          </a:p>
        </p:txBody>
      </p:sp>
    </p:spTree>
    <p:extLst>
      <p:ext uri="{BB962C8B-B14F-4D97-AF65-F5344CB8AC3E}">
        <p14:creationId xmlns:p14="http://schemas.microsoft.com/office/powerpoint/2010/main" val="202920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699EA3-BA41-F82B-BA1A-8E703AE662B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740282" y="3504219"/>
            <a:ext cx="7618185" cy="1881820"/>
          </a:xfrm>
          <a:prstGeom prst="rect">
            <a:avLst/>
          </a:prstGeom>
          <a:ln>
            <a:noFill/>
          </a:ln>
          <a:effectLst/>
        </p:spPr>
      </p:pic>
      <p:pic>
        <p:nvPicPr>
          <p:cNvPr id="3" name="Picture 2">
            <a:extLst>
              <a:ext uri="{FF2B5EF4-FFF2-40B4-BE49-F238E27FC236}">
                <a16:creationId xmlns:a16="http://schemas.microsoft.com/office/drawing/2014/main" id="{2F5E238C-0BD8-E8DD-0053-F6F00BA30B33}"/>
              </a:ext>
            </a:extLst>
          </p:cNvPr>
          <p:cNvPicPr>
            <a:picLocks noChangeAspect="1"/>
          </p:cNvPicPr>
          <p:nvPr/>
        </p:nvPicPr>
        <p:blipFill>
          <a:blip r:embed="rId5"/>
          <a:stretch>
            <a:fillRect/>
          </a:stretch>
        </p:blipFill>
        <p:spPr>
          <a:xfrm>
            <a:off x="6110685" y="5900994"/>
            <a:ext cx="2619791" cy="1881820"/>
          </a:xfrm>
          <a:prstGeom prst="rect">
            <a:avLst/>
          </a:prstGeom>
        </p:spPr>
      </p:pic>
      <p:sp>
        <p:nvSpPr>
          <p:cNvPr id="2" name="Text 0">
            <a:extLst>
              <a:ext uri="{FF2B5EF4-FFF2-40B4-BE49-F238E27FC236}">
                <a16:creationId xmlns:a16="http://schemas.microsoft.com/office/drawing/2014/main" id="{6EF37E05-34C8-4280-665D-A28A37E5DDD5}"/>
              </a:ext>
            </a:extLst>
          </p:cNvPr>
          <p:cNvSpPr/>
          <p:nvPr/>
        </p:nvSpPr>
        <p:spPr>
          <a:xfrm>
            <a:off x="1153968" y="1289908"/>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Sales Performance:</a:t>
            </a:r>
          </a:p>
        </p:txBody>
      </p:sp>
      <p:sp>
        <p:nvSpPr>
          <p:cNvPr id="4" name="TextBox 3">
            <a:extLst>
              <a:ext uri="{FF2B5EF4-FFF2-40B4-BE49-F238E27FC236}">
                <a16:creationId xmlns:a16="http://schemas.microsoft.com/office/drawing/2014/main" id="{41BC4E75-9646-7C4B-E824-A02EEC65B8E1}"/>
              </a:ext>
            </a:extLst>
          </p:cNvPr>
          <p:cNvSpPr txBox="1"/>
          <p:nvPr/>
        </p:nvSpPr>
        <p:spPr>
          <a:xfrm>
            <a:off x="2129074" y="2238362"/>
            <a:ext cx="12043317" cy="963918"/>
          </a:xfrm>
          <a:prstGeom prst="rect">
            <a:avLst/>
          </a:prstGeom>
          <a:noFill/>
        </p:spPr>
        <p:txBody>
          <a:bodyPr wrap="square" rtlCol="0">
            <a:spAutoFit/>
          </a:bodyPr>
          <a:lstStyle/>
          <a:p>
            <a:pPr>
              <a:lnSpc>
                <a:spcPct val="150000"/>
              </a:lnSpc>
            </a:pPr>
            <a:r>
              <a:rPr lang="en-US" sz="2000" b="1" dirty="0">
                <a:latin typeface="Fraunces" panose="020B0604020202020204" charset="0"/>
              </a:rPr>
              <a:t>Number of Order Quantity by Year: </a:t>
            </a:r>
            <a:r>
              <a:rPr lang="en-US" sz="2000" dirty="0">
                <a:latin typeface="Fraunces" panose="020B0604020202020204" charset="0"/>
              </a:rPr>
              <a:t>Analysis of order quantities year-over-year indicates trends in customer purchasing behavior.</a:t>
            </a:r>
          </a:p>
        </p:txBody>
      </p:sp>
    </p:spTree>
    <p:extLst>
      <p:ext uri="{BB962C8B-B14F-4D97-AF65-F5344CB8AC3E}">
        <p14:creationId xmlns:p14="http://schemas.microsoft.com/office/powerpoint/2010/main" val="130694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7132" y="1357314"/>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pitchFamily="34" charset="0"/>
                <a:ea typeface="Fraunces" pitchFamily="34" charset="-122"/>
                <a:cs typeface="Fraunces" pitchFamily="34" charset="-120"/>
              </a:rPr>
              <a:t>Introduction</a:t>
            </a:r>
            <a:endParaRPr lang="en-US" sz="4850" dirty="0"/>
          </a:p>
        </p:txBody>
      </p:sp>
      <p:sp>
        <p:nvSpPr>
          <p:cNvPr id="4" name="Shape 1"/>
          <p:cNvSpPr/>
          <p:nvPr/>
        </p:nvSpPr>
        <p:spPr>
          <a:xfrm>
            <a:off x="797132" y="2374861"/>
            <a:ext cx="7415927" cy="2297499"/>
          </a:xfrm>
          <a:prstGeom prst="roundRect">
            <a:avLst>
              <a:gd name="adj" fmla="val 10042"/>
            </a:avLst>
          </a:prstGeom>
          <a:solidFill>
            <a:schemeClr val="bg1">
              <a:lumMod val="90000"/>
            </a:schemeClr>
          </a:solidFill>
          <a:ln/>
        </p:spPr>
        <p:txBody>
          <a:bodyPr/>
          <a:lstStyle/>
          <a:p>
            <a:endParaRPr lang="en-US" sz="1600"/>
          </a:p>
        </p:txBody>
      </p:sp>
      <p:sp>
        <p:nvSpPr>
          <p:cNvPr id="5" name="Text 2"/>
          <p:cNvSpPr/>
          <p:nvPr/>
        </p:nvSpPr>
        <p:spPr>
          <a:xfrm>
            <a:off x="976087" y="2583870"/>
            <a:ext cx="3263997"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pitchFamily="34" charset="0"/>
                <a:ea typeface="Fraunces" pitchFamily="34" charset="-122"/>
                <a:cs typeface="Fraunces" pitchFamily="34" charset="-120"/>
              </a:rPr>
              <a:t>Purpose</a:t>
            </a:r>
            <a:endParaRPr lang="en-US" sz="2400" dirty="0"/>
          </a:p>
        </p:txBody>
      </p:sp>
      <p:sp>
        <p:nvSpPr>
          <p:cNvPr id="6" name="Text 3"/>
          <p:cNvSpPr/>
          <p:nvPr/>
        </p:nvSpPr>
        <p:spPr>
          <a:xfrm>
            <a:off x="1311580" y="3233625"/>
            <a:ext cx="6579766" cy="825431"/>
          </a:xfrm>
          <a:prstGeom prst="rect">
            <a:avLst/>
          </a:prstGeom>
          <a:noFill/>
          <a:ln/>
        </p:spPr>
        <p:txBody>
          <a:bodyPr wrap="square" lIns="0" tIns="0" rIns="0" bIns="0" rtlCol="0" anchor="t"/>
          <a:lstStyle/>
          <a:p>
            <a:pPr marL="0" indent="0">
              <a:lnSpc>
                <a:spcPts val="3100"/>
              </a:lnSpc>
              <a:buNone/>
            </a:pPr>
            <a:r>
              <a:rPr lang="en-US" dirty="0">
                <a:solidFill>
                  <a:srgbClr val="405449"/>
                </a:solidFill>
                <a:latin typeface="Nobile" pitchFamily="34" charset="0"/>
                <a:ea typeface="Nobile" pitchFamily="34" charset="-122"/>
                <a:cs typeface="Nobile" pitchFamily="34" charset="-120"/>
              </a:rPr>
              <a:t>The Adventure Works 2019 Analysis Dashboard provides insights into the fictional Adventure Works company's operations.</a:t>
            </a:r>
            <a:endParaRPr lang="en-US" dirty="0"/>
          </a:p>
        </p:txBody>
      </p:sp>
      <p:sp>
        <p:nvSpPr>
          <p:cNvPr id="7" name="Shape 4"/>
          <p:cNvSpPr/>
          <p:nvPr/>
        </p:nvSpPr>
        <p:spPr>
          <a:xfrm>
            <a:off x="797131" y="5341312"/>
            <a:ext cx="7415927" cy="2297499"/>
          </a:xfrm>
          <a:prstGeom prst="roundRect">
            <a:avLst>
              <a:gd name="adj" fmla="val 10042"/>
            </a:avLst>
          </a:prstGeom>
          <a:solidFill>
            <a:schemeClr val="bg1">
              <a:lumMod val="90000"/>
            </a:schemeClr>
          </a:solidFill>
          <a:ln/>
        </p:spPr>
        <p:txBody>
          <a:bodyPr/>
          <a:lstStyle/>
          <a:p>
            <a:endParaRPr lang="en-US"/>
          </a:p>
        </p:txBody>
      </p:sp>
      <p:sp>
        <p:nvSpPr>
          <p:cNvPr id="10" name="Text 2">
            <a:extLst>
              <a:ext uri="{FF2B5EF4-FFF2-40B4-BE49-F238E27FC236}">
                <a16:creationId xmlns:a16="http://schemas.microsoft.com/office/drawing/2014/main" id="{EF8FCA76-D6DD-F24F-EA26-129E9DBF7B9B}"/>
              </a:ext>
            </a:extLst>
          </p:cNvPr>
          <p:cNvSpPr/>
          <p:nvPr/>
        </p:nvSpPr>
        <p:spPr>
          <a:xfrm>
            <a:off x="976087" y="5553679"/>
            <a:ext cx="3263997"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pitchFamily="34" charset="0"/>
                <a:ea typeface="Fraunces" pitchFamily="34" charset="-122"/>
                <a:cs typeface="Fraunces" pitchFamily="34" charset="-120"/>
              </a:rPr>
              <a:t>Company Overview</a:t>
            </a:r>
            <a:endParaRPr lang="en-US" sz="2400" dirty="0"/>
          </a:p>
        </p:txBody>
      </p:sp>
      <p:sp>
        <p:nvSpPr>
          <p:cNvPr id="11" name="Text 3">
            <a:extLst>
              <a:ext uri="{FF2B5EF4-FFF2-40B4-BE49-F238E27FC236}">
                <a16:creationId xmlns:a16="http://schemas.microsoft.com/office/drawing/2014/main" id="{AFC697A9-9019-61BD-1607-AC5ACEEF5A5F}"/>
              </a:ext>
            </a:extLst>
          </p:cNvPr>
          <p:cNvSpPr/>
          <p:nvPr/>
        </p:nvSpPr>
        <p:spPr>
          <a:xfrm>
            <a:off x="1311580" y="6222631"/>
            <a:ext cx="6868047" cy="1299309"/>
          </a:xfrm>
          <a:prstGeom prst="rect">
            <a:avLst/>
          </a:prstGeom>
          <a:noFill/>
          <a:ln/>
        </p:spPr>
        <p:txBody>
          <a:bodyPr wrap="square" lIns="0" tIns="0" rIns="0" bIns="0" rtlCol="0" anchor="t"/>
          <a:lstStyle/>
          <a:p>
            <a:pPr marL="0" indent="0">
              <a:lnSpc>
                <a:spcPts val="3100"/>
              </a:lnSpc>
              <a:buNone/>
            </a:pPr>
            <a:r>
              <a:rPr lang="en-US" dirty="0">
                <a:solidFill>
                  <a:srgbClr val="405449"/>
                </a:solidFill>
                <a:latin typeface="Nobile" pitchFamily="34" charset="0"/>
                <a:ea typeface="Nobile" pitchFamily="34" charset="-122"/>
                <a:cs typeface="Nobile" pitchFamily="34" charset="-120"/>
              </a:rPr>
              <a:t>Adventure Works is a manufacturer and retailer of bicycles and related products. It operates in various regions, including North America, Europe, and Asia.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079FE-D9AF-BE33-A5F0-73722C02FACF}"/>
              </a:ext>
            </a:extLst>
          </p:cNvPr>
          <p:cNvPicPr>
            <a:picLocks noChangeAspect="1"/>
          </p:cNvPicPr>
          <p:nvPr/>
        </p:nvPicPr>
        <p:blipFill>
          <a:blip r:embed="rId4"/>
          <a:stretch>
            <a:fillRect/>
          </a:stretch>
        </p:blipFill>
        <p:spPr>
          <a:xfrm>
            <a:off x="5635887" y="5829143"/>
            <a:ext cx="3046388" cy="1707316"/>
          </a:xfrm>
          <a:prstGeom prst="rect">
            <a:avLst/>
          </a:prstGeom>
        </p:spPr>
      </p:pic>
      <p:pic>
        <p:nvPicPr>
          <p:cNvPr id="7" name="Picture 6">
            <a:extLst>
              <a:ext uri="{FF2B5EF4-FFF2-40B4-BE49-F238E27FC236}">
                <a16:creationId xmlns:a16="http://schemas.microsoft.com/office/drawing/2014/main" id="{4E8D1E89-08C8-EB4B-0697-C144F709CB6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385553" y="3713641"/>
            <a:ext cx="9859293" cy="1693347"/>
          </a:xfrm>
          <a:prstGeom prst="rect">
            <a:avLst/>
          </a:prstGeom>
          <a:ln>
            <a:noFill/>
          </a:ln>
          <a:effectLst/>
        </p:spPr>
      </p:pic>
      <p:sp>
        <p:nvSpPr>
          <p:cNvPr id="2" name="Text 0">
            <a:extLst>
              <a:ext uri="{FF2B5EF4-FFF2-40B4-BE49-F238E27FC236}">
                <a16:creationId xmlns:a16="http://schemas.microsoft.com/office/drawing/2014/main" id="{C1E1F7F7-30E5-897A-5CBC-A156FA3AE2FA}"/>
              </a:ext>
            </a:extLst>
          </p:cNvPr>
          <p:cNvSpPr/>
          <p:nvPr/>
        </p:nvSpPr>
        <p:spPr>
          <a:xfrm>
            <a:off x="1153968" y="1289908"/>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Sales Performance:</a:t>
            </a:r>
          </a:p>
        </p:txBody>
      </p:sp>
      <p:sp>
        <p:nvSpPr>
          <p:cNvPr id="3" name="TextBox 2">
            <a:extLst>
              <a:ext uri="{FF2B5EF4-FFF2-40B4-BE49-F238E27FC236}">
                <a16:creationId xmlns:a16="http://schemas.microsoft.com/office/drawing/2014/main" id="{72C590CC-B47F-D5B0-DB9E-811DB65CD2F3}"/>
              </a:ext>
            </a:extLst>
          </p:cNvPr>
          <p:cNvSpPr txBox="1"/>
          <p:nvPr/>
        </p:nvSpPr>
        <p:spPr>
          <a:xfrm>
            <a:off x="2129074" y="2238362"/>
            <a:ext cx="12043317" cy="967060"/>
          </a:xfrm>
          <a:prstGeom prst="rect">
            <a:avLst/>
          </a:prstGeom>
          <a:noFill/>
        </p:spPr>
        <p:txBody>
          <a:bodyPr wrap="square" rtlCol="0">
            <a:spAutoFit/>
          </a:bodyPr>
          <a:lstStyle/>
          <a:p>
            <a:pPr>
              <a:lnSpc>
                <a:spcPct val="150000"/>
              </a:lnSpc>
            </a:pPr>
            <a:r>
              <a:rPr lang="en-US" sz="2000" b="1" dirty="0">
                <a:latin typeface="Fraunces" panose="020B0604020202020204" charset="0"/>
              </a:rPr>
              <a:t>Number of Orders by Year: </a:t>
            </a:r>
            <a:r>
              <a:rPr lang="en-US" sz="2000" dirty="0">
                <a:latin typeface="Fraunces" panose="020B0604020202020204" charset="0"/>
              </a:rPr>
              <a:t>total number of sales orders placed each year helps to identify trends in customer purchasing behavior and seasonal patterns.</a:t>
            </a:r>
          </a:p>
        </p:txBody>
      </p:sp>
    </p:spTree>
    <p:extLst>
      <p:ext uri="{BB962C8B-B14F-4D97-AF65-F5344CB8AC3E}">
        <p14:creationId xmlns:p14="http://schemas.microsoft.com/office/powerpoint/2010/main" val="265153531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0C49F-66C5-88D5-6C9A-81B55CFAA20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430211" y="3008339"/>
            <a:ext cx="7502347" cy="1702939"/>
          </a:xfrm>
          <a:prstGeom prst="rect">
            <a:avLst/>
          </a:prstGeom>
          <a:ln>
            <a:noFill/>
          </a:ln>
          <a:effectLst/>
        </p:spPr>
      </p:pic>
      <p:grpSp>
        <p:nvGrpSpPr>
          <p:cNvPr id="2" name="Group 1">
            <a:extLst>
              <a:ext uri="{FF2B5EF4-FFF2-40B4-BE49-F238E27FC236}">
                <a16:creationId xmlns:a16="http://schemas.microsoft.com/office/drawing/2014/main" id="{466D58AC-39D0-D30F-D46E-00E3DCCA5FFE}"/>
              </a:ext>
            </a:extLst>
          </p:cNvPr>
          <p:cNvGrpSpPr/>
          <p:nvPr/>
        </p:nvGrpSpPr>
        <p:grpSpPr>
          <a:xfrm>
            <a:off x="1887181" y="5073804"/>
            <a:ext cx="10889732" cy="2856687"/>
            <a:chOff x="569374" y="3606142"/>
            <a:chExt cx="13450033" cy="4056722"/>
          </a:xfrm>
        </p:grpSpPr>
        <p:pic>
          <p:nvPicPr>
            <p:cNvPr id="10" name="Picture 9">
              <a:extLst>
                <a:ext uri="{FF2B5EF4-FFF2-40B4-BE49-F238E27FC236}">
                  <a16:creationId xmlns:a16="http://schemas.microsoft.com/office/drawing/2014/main" id="{A73F0AE0-BD5C-876B-43DF-94DCC8863698}"/>
                </a:ext>
              </a:extLst>
            </p:cNvPr>
            <p:cNvPicPr>
              <a:picLocks noChangeAspect="1"/>
            </p:cNvPicPr>
            <p:nvPr/>
          </p:nvPicPr>
          <p:blipFill>
            <a:blip r:embed="rId5"/>
            <a:stretch>
              <a:fillRect/>
            </a:stretch>
          </p:blipFill>
          <p:spPr>
            <a:xfrm>
              <a:off x="569374" y="3606142"/>
              <a:ext cx="4129947" cy="3763818"/>
            </a:xfrm>
            <a:prstGeom prst="rect">
              <a:avLst/>
            </a:prstGeom>
          </p:spPr>
        </p:pic>
        <p:pic>
          <p:nvPicPr>
            <p:cNvPr id="12" name="Picture 11">
              <a:extLst>
                <a:ext uri="{FF2B5EF4-FFF2-40B4-BE49-F238E27FC236}">
                  <a16:creationId xmlns:a16="http://schemas.microsoft.com/office/drawing/2014/main" id="{152C6208-C28C-DD98-461F-EB256ADE2657}"/>
                </a:ext>
              </a:extLst>
            </p:cNvPr>
            <p:cNvPicPr>
              <a:picLocks noChangeAspect="1"/>
            </p:cNvPicPr>
            <p:nvPr/>
          </p:nvPicPr>
          <p:blipFill>
            <a:blip r:embed="rId6"/>
            <a:stretch>
              <a:fillRect/>
            </a:stretch>
          </p:blipFill>
          <p:spPr>
            <a:xfrm>
              <a:off x="5250226" y="3606142"/>
              <a:ext cx="4129947" cy="4056722"/>
            </a:xfrm>
            <a:prstGeom prst="rect">
              <a:avLst/>
            </a:prstGeom>
          </p:spPr>
        </p:pic>
        <p:pic>
          <p:nvPicPr>
            <p:cNvPr id="14" name="Picture 13">
              <a:extLst>
                <a:ext uri="{FF2B5EF4-FFF2-40B4-BE49-F238E27FC236}">
                  <a16:creationId xmlns:a16="http://schemas.microsoft.com/office/drawing/2014/main" id="{B0997E30-888C-279C-0DD6-46D3D8203FF8}"/>
                </a:ext>
              </a:extLst>
            </p:cNvPr>
            <p:cNvPicPr>
              <a:picLocks noChangeAspect="1"/>
            </p:cNvPicPr>
            <p:nvPr/>
          </p:nvPicPr>
          <p:blipFill>
            <a:blip r:embed="rId7"/>
            <a:stretch>
              <a:fillRect/>
            </a:stretch>
          </p:blipFill>
          <p:spPr>
            <a:xfrm>
              <a:off x="9889461" y="3606142"/>
              <a:ext cx="4129946" cy="4043304"/>
            </a:xfrm>
            <a:prstGeom prst="rect">
              <a:avLst/>
            </a:prstGeom>
          </p:spPr>
        </p:pic>
      </p:grpSp>
      <p:sp>
        <p:nvSpPr>
          <p:cNvPr id="4" name="Text 0">
            <a:extLst>
              <a:ext uri="{FF2B5EF4-FFF2-40B4-BE49-F238E27FC236}">
                <a16:creationId xmlns:a16="http://schemas.microsoft.com/office/drawing/2014/main" id="{98668862-C581-B543-A276-928F510EA4B9}"/>
              </a:ext>
            </a:extLst>
          </p:cNvPr>
          <p:cNvSpPr/>
          <p:nvPr/>
        </p:nvSpPr>
        <p:spPr>
          <a:xfrm>
            <a:off x="1071258" y="1137510"/>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Product insights:</a:t>
            </a:r>
          </a:p>
        </p:txBody>
      </p:sp>
      <p:sp>
        <p:nvSpPr>
          <p:cNvPr id="5" name="TextBox 4">
            <a:extLst>
              <a:ext uri="{FF2B5EF4-FFF2-40B4-BE49-F238E27FC236}">
                <a16:creationId xmlns:a16="http://schemas.microsoft.com/office/drawing/2014/main" id="{DB1E43E9-0E16-29A9-DD6B-E912EC5E906C}"/>
              </a:ext>
            </a:extLst>
          </p:cNvPr>
          <p:cNvSpPr txBox="1"/>
          <p:nvPr/>
        </p:nvSpPr>
        <p:spPr>
          <a:xfrm>
            <a:off x="2587084" y="2245704"/>
            <a:ext cx="10861288" cy="400110"/>
          </a:xfrm>
          <a:prstGeom prst="rect">
            <a:avLst/>
          </a:prstGeom>
          <a:noFill/>
        </p:spPr>
        <p:txBody>
          <a:bodyPr wrap="square" rtlCol="0">
            <a:spAutoFit/>
          </a:bodyPr>
          <a:lstStyle/>
          <a:p>
            <a:r>
              <a:rPr lang="en-US" sz="2000" b="1" dirty="0">
                <a:latin typeface="Fraunces" panose="020B0604020202020204" charset="0"/>
              </a:rPr>
              <a:t>Total Products in Each Subcategory: </a:t>
            </a:r>
            <a:r>
              <a:rPr lang="en-US" sz="2000" dirty="0">
                <a:latin typeface="Fraunces" panose="020B0604020202020204" charset="0"/>
              </a:rPr>
              <a:t>Breakdown of total products available by subcategory:</a:t>
            </a:r>
          </a:p>
        </p:txBody>
      </p:sp>
    </p:spTree>
    <p:extLst>
      <p:ext uri="{BB962C8B-B14F-4D97-AF65-F5344CB8AC3E}">
        <p14:creationId xmlns:p14="http://schemas.microsoft.com/office/powerpoint/2010/main" val="1893141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44BAD-9F65-A711-8FB1-11DE8242E49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252756" y="2353483"/>
            <a:ext cx="7965312" cy="2826702"/>
          </a:xfrm>
          <a:prstGeom prst="rect">
            <a:avLst/>
          </a:prstGeom>
          <a:ln>
            <a:noFill/>
          </a:ln>
          <a:effectLst/>
        </p:spPr>
      </p:pic>
      <p:grpSp>
        <p:nvGrpSpPr>
          <p:cNvPr id="7" name="Group 6">
            <a:extLst>
              <a:ext uri="{FF2B5EF4-FFF2-40B4-BE49-F238E27FC236}">
                <a16:creationId xmlns:a16="http://schemas.microsoft.com/office/drawing/2014/main" id="{234B3DF5-510F-9111-F9C5-18ABCD298F67}"/>
              </a:ext>
            </a:extLst>
          </p:cNvPr>
          <p:cNvGrpSpPr/>
          <p:nvPr/>
        </p:nvGrpSpPr>
        <p:grpSpPr>
          <a:xfrm>
            <a:off x="2029522" y="5358551"/>
            <a:ext cx="10819065" cy="2519535"/>
            <a:chOff x="1583473" y="5345573"/>
            <a:chExt cx="10819065" cy="2519535"/>
          </a:xfrm>
        </p:grpSpPr>
        <p:pic>
          <p:nvPicPr>
            <p:cNvPr id="6" name="Picture 5">
              <a:extLst>
                <a:ext uri="{FF2B5EF4-FFF2-40B4-BE49-F238E27FC236}">
                  <a16:creationId xmlns:a16="http://schemas.microsoft.com/office/drawing/2014/main" id="{97EE2B88-E285-6744-3144-4A31747137B7}"/>
                </a:ext>
              </a:extLst>
            </p:cNvPr>
            <p:cNvPicPr>
              <a:picLocks noChangeAspect="1"/>
            </p:cNvPicPr>
            <p:nvPr/>
          </p:nvPicPr>
          <p:blipFill>
            <a:blip r:embed="rId5"/>
            <a:stretch>
              <a:fillRect/>
            </a:stretch>
          </p:blipFill>
          <p:spPr>
            <a:xfrm>
              <a:off x="1583473" y="5358551"/>
              <a:ext cx="2681058" cy="2492050"/>
            </a:xfrm>
            <a:prstGeom prst="rect">
              <a:avLst/>
            </a:prstGeom>
          </p:spPr>
        </p:pic>
        <p:pic>
          <p:nvPicPr>
            <p:cNvPr id="8" name="Picture 7">
              <a:extLst>
                <a:ext uri="{FF2B5EF4-FFF2-40B4-BE49-F238E27FC236}">
                  <a16:creationId xmlns:a16="http://schemas.microsoft.com/office/drawing/2014/main" id="{6C0854B5-3BE1-7FF3-D687-C7E4E1ED2A7D}"/>
                </a:ext>
              </a:extLst>
            </p:cNvPr>
            <p:cNvPicPr>
              <a:picLocks noChangeAspect="1"/>
            </p:cNvPicPr>
            <p:nvPr/>
          </p:nvPicPr>
          <p:blipFill>
            <a:blip r:embed="rId6"/>
            <a:stretch>
              <a:fillRect/>
            </a:stretch>
          </p:blipFill>
          <p:spPr>
            <a:xfrm>
              <a:off x="4264531" y="5345573"/>
              <a:ext cx="2633148" cy="2492050"/>
            </a:xfrm>
            <a:prstGeom prst="rect">
              <a:avLst/>
            </a:prstGeom>
          </p:spPr>
        </p:pic>
        <p:pic>
          <p:nvPicPr>
            <p:cNvPr id="10" name="Picture 9">
              <a:extLst>
                <a:ext uri="{FF2B5EF4-FFF2-40B4-BE49-F238E27FC236}">
                  <a16:creationId xmlns:a16="http://schemas.microsoft.com/office/drawing/2014/main" id="{BDA52981-3856-0961-55A0-531728BDBD9B}"/>
                </a:ext>
              </a:extLst>
            </p:cNvPr>
            <p:cNvPicPr>
              <a:picLocks noChangeAspect="1"/>
            </p:cNvPicPr>
            <p:nvPr/>
          </p:nvPicPr>
          <p:blipFill>
            <a:blip r:embed="rId7"/>
            <a:stretch>
              <a:fillRect/>
            </a:stretch>
          </p:blipFill>
          <p:spPr>
            <a:xfrm>
              <a:off x="6897679" y="5345573"/>
              <a:ext cx="2633147" cy="2519535"/>
            </a:xfrm>
            <a:prstGeom prst="rect">
              <a:avLst/>
            </a:prstGeom>
          </p:spPr>
        </p:pic>
        <p:pic>
          <p:nvPicPr>
            <p:cNvPr id="12" name="Picture 11">
              <a:extLst>
                <a:ext uri="{FF2B5EF4-FFF2-40B4-BE49-F238E27FC236}">
                  <a16:creationId xmlns:a16="http://schemas.microsoft.com/office/drawing/2014/main" id="{5BA175A6-1E4C-A34B-8F98-4054A92DB672}"/>
                </a:ext>
              </a:extLst>
            </p:cNvPr>
            <p:cNvPicPr>
              <a:picLocks noChangeAspect="1"/>
            </p:cNvPicPr>
            <p:nvPr/>
          </p:nvPicPr>
          <p:blipFill>
            <a:blip r:embed="rId8"/>
            <a:stretch>
              <a:fillRect/>
            </a:stretch>
          </p:blipFill>
          <p:spPr>
            <a:xfrm>
              <a:off x="9578737" y="5472545"/>
              <a:ext cx="2823801" cy="226335"/>
            </a:xfrm>
            <a:prstGeom prst="rect">
              <a:avLst/>
            </a:prstGeom>
          </p:spPr>
        </p:pic>
      </p:grpSp>
      <p:sp>
        <p:nvSpPr>
          <p:cNvPr id="4" name="Text 0">
            <a:extLst>
              <a:ext uri="{FF2B5EF4-FFF2-40B4-BE49-F238E27FC236}">
                <a16:creationId xmlns:a16="http://schemas.microsoft.com/office/drawing/2014/main" id="{07035A24-86C3-2A5F-7F7C-706F872ADF78}"/>
              </a:ext>
            </a:extLst>
          </p:cNvPr>
          <p:cNvSpPr/>
          <p:nvPr/>
        </p:nvSpPr>
        <p:spPr>
          <a:xfrm>
            <a:off x="1071258" y="1137510"/>
            <a:ext cx="414286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Product insights:</a:t>
            </a:r>
          </a:p>
        </p:txBody>
      </p:sp>
      <p:sp>
        <p:nvSpPr>
          <p:cNvPr id="5" name="TextBox 4">
            <a:extLst>
              <a:ext uri="{FF2B5EF4-FFF2-40B4-BE49-F238E27FC236}">
                <a16:creationId xmlns:a16="http://schemas.microsoft.com/office/drawing/2014/main" id="{2989512A-922E-54FD-9967-2C050918C32B}"/>
              </a:ext>
            </a:extLst>
          </p:cNvPr>
          <p:cNvSpPr txBox="1"/>
          <p:nvPr/>
        </p:nvSpPr>
        <p:spPr>
          <a:xfrm>
            <a:off x="5354579" y="1119983"/>
            <a:ext cx="8807469" cy="876715"/>
          </a:xfrm>
          <a:prstGeom prst="rect">
            <a:avLst/>
          </a:prstGeom>
          <a:noFill/>
        </p:spPr>
        <p:txBody>
          <a:bodyPr wrap="square" rtlCol="0">
            <a:spAutoFit/>
          </a:bodyPr>
          <a:lstStyle/>
          <a:p>
            <a:pPr>
              <a:lnSpc>
                <a:spcPct val="150000"/>
              </a:lnSpc>
            </a:pPr>
            <a:r>
              <a:rPr lang="en-US" b="1" dirty="0">
                <a:latin typeface="Fraunces" panose="020B0604020202020204" charset="0"/>
              </a:rPr>
              <a:t>Total Orders in Each Category by Territory: </a:t>
            </a:r>
            <a:r>
              <a:rPr lang="en-US" dirty="0">
                <a:latin typeface="Fraunces" panose="020B0604020202020204" charset="0"/>
              </a:rPr>
              <a:t>Analysis of orders categorized by territory and product category</a:t>
            </a:r>
          </a:p>
        </p:txBody>
      </p:sp>
    </p:spTree>
    <p:extLst>
      <p:ext uri="{BB962C8B-B14F-4D97-AF65-F5344CB8AC3E}">
        <p14:creationId xmlns:p14="http://schemas.microsoft.com/office/powerpoint/2010/main" val="418796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72A31-840D-5B25-EDE6-106607C747F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34936" y="3484920"/>
            <a:ext cx="6918509" cy="2119184"/>
          </a:xfrm>
          <a:prstGeom prst="rect">
            <a:avLst/>
          </a:prstGeom>
          <a:ln>
            <a:noFill/>
          </a:ln>
          <a:effectLst/>
        </p:spPr>
      </p:pic>
      <p:pic>
        <p:nvPicPr>
          <p:cNvPr id="6" name="Picture 5">
            <a:extLst>
              <a:ext uri="{FF2B5EF4-FFF2-40B4-BE49-F238E27FC236}">
                <a16:creationId xmlns:a16="http://schemas.microsoft.com/office/drawing/2014/main" id="{12F3E4F4-A759-601D-A6C8-6DCEB94B1E6E}"/>
              </a:ext>
            </a:extLst>
          </p:cNvPr>
          <p:cNvPicPr>
            <a:picLocks noChangeAspect="1"/>
          </p:cNvPicPr>
          <p:nvPr/>
        </p:nvPicPr>
        <p:blipFill>
          <a:blip r:embed="rId6"/>
          <a:stretch>
            <a:fillRect/>
          </a:stretch>
        </p:blipFill>
        <p:spPr>
          <a:xfrm>
            <a:off x="5214119" y="5983909"/>
            <a:ext cx="3976897" cy="1590758"/>
          </a:xfrm>
          <a:prstGeom prst="rect">
            <a:avLst/>
          </a:prstGeom>
        </p:spPr>
      </p:pic>
      <p:sp>
        <p:nvSpPr>
          <p:cNvPr id="2" name="Text 0">
            <a:extLst>
              <a:ext uri="{FF2B5EF4-FFF2-40B4-BE49-F238E27FC236}">
                <a16:creationId xmlns:a16="http://schemas.microsoft.com/office/drawing/2014/main" id="{556EE6AF-540E-E3FF-5497-CE30EEB23A7C}"/>
              </a:ext>
            </a:extLst>
          </p:cNvPr>
          <p:cNvSpPr/>
          <p:nvPr/>
        </p:nvSpPr>
        <p:spPr>
          <a:xfrm>
            <a:off x="1071258" y="1137510"/>
            <a:ext cx="5407601" cy="872166"/>
          </a:xfrm>
          <a:prstGeom prst="roundRect">
            <a:avLst>
              <a:gd name="adj" fmla="val 50000"/>
            </a:avLst>
          </a:prstGeom>
          <a:solidFill>
            <a:schemeClr val="bg1">
              <a:lumMod val="90000"/>
            </a:schemeClr>
          </a:solidFill>
          <a:ln/>
        </p:spPr>
        <p:txBody>
          <a:bodyPr/>
          <a:lstStyle/>
          <a:p>
            <a:r>
              <a:rPr lang="en-US" sz="3200" b="1" dirty="0">
                <a:solidFill>
                  <a:srgbClr val="3B4540"/>
                </a:solidFill>
                <a:latin typeface="Fraunces" pitchFamily="34" charset="0"/>
              </a:rPr>
              <a:t>Customer Demographics:</a:t>
            </a:r>
          </a:p>
        </p:txBody>
      </p:sp>
      <p:sp>
        <p:nvSpPr>
          <p:cNvPr id="4" name="TextBox 3">
            <a:extLst>
              <a:ext uri="{FF2B5EF4-FFF2-40B4-BE49-F238E27FC236}">
                <a16:creationId xmlns:a16="http://schemas.microsoft.com/office/drawing/2014/main" id="{5666BE9E-EF6B-E702-9A32-E473E9B46971}"/>
              </a:ext>
            </a:extLst>
          </p:cNvPr>
          <p:cNvSpPr txBox="1"/>
          <p:nvPr/>
        </p:nvSpPr>
        <p:spPr>
          <a:xfrm>
            <a:off x="2644833" y="2562632"/>
            <a:ext cx="10268279" cy="369332"/>
          </a:xfrm>
          <a:prstGeom prst="rect">
            <a:avLst/>
          </a:prstGeom>
          <a:noFill/>
        </p:spPr>
        <p:txBody>
          <a:bodyPr wrap="square" rtlCol="0">
            <a:spAutoFit/>
          </a:bodyPr>
          <a:lstStyle/>
          <a:p>
            <a:pPr>
              <a:buFont typeface="Arial" panose="020B0604020202020204" pitchFamily="34" charset="0"/>
              <a:buChar char="•"/>
            </a:pPr>
            <a:r>
              <a:rPr lang="en-US" b="1" dirty="0">
                <a:latin typeface="Fraunces" panose="020B0604020202020204" charset="0"/>
              </a:rPr>
              <a:t>Number of Customers by Education Level: </a:t>
            </a:r>
            <a:r>
              <a:rPr lang="en-US" dirty="0">
                <a:latin typeface="Fraunces" panose="020B0604020202020204" charset="0"/>
              </a:rPr>
              <a:t>Customer base segmented by education level</a:t>
            </a:r>
          </a:p>
        </p:txBody>
      </p:sp>
    </p:spTree>
    <p:extLst>
      <p:ext uri="{BB962C8B-B14F-4D97-AF65-F5344CB8AC3E}">
        <p14:creationId xmlns:p14="http://schemas.microsoft.com/office/powerpoint/2010/main" val="403581702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34EF2-DC0A-1403-8852-F13DCF3DD2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20508" y="3629259"/>
            <a:ext cx="9989381" cy="1717731"/>
          </a:xfrm>
          <a:prstGeom prst="rect">
            <a:avLst/>
          </a:prstGeom>
          <a:ln>
            <a:noFill/>
          </a:ln>
          <a:effectLst/>
        </p:spPr>
      </p:pic>
      <p:pic>
        <p:nvPicPr>
          <p:cNvPr id="5" name="Picture 4">
            <a:extLst>
              <a:ext uri="{FF2B5EF4-FFF2-40B4-BE49-F238E27FC236}">
                <a16:creationId xmlns:a16="http://schemas.microsoft.com/office/drawing/2014/main" id="{89FAB7B9-6EF4-2E1A-6886-D0106BEB5285}"/>
              </a:ext>
            </a:extLst>
          </p:cNvPr>
          <p:cNvPicPr>
            <a:picLocks noChangeAspect="1"/>
          </p:cNvPicPr>
          <p:nvPr/>
        </p:nvPicPr>
        <p:blipFill>
          <a:blip r:embed="rId5"/>
          <a:stretch>
            <a:fillRect/>
          </a:stretch>
        </p:blipFill>
        <p:spPr>
          <a:xfrm>
            <a:off x="4852958" y="5926409"/>
            <a:ext cx="4656852" cy="1567209"/>
          </a:xfrm>
          <a:prstGeom prst="rect">
            <a:avLst/>
          </a:prstGeom>
        </p:spPr>
      </p:pic>
      <p:sp>
        <p:nvSpPr>
          <p:cNvPr id="6" name="Text 0">
            <a:extLst>
              <a:ext uri="{FF2B5EF4-FFF2-40B4-BE49-F238E27FC236}">
                <a16:creationId xmlns:a16="http://schemas.microsoft.com/office/drawing/2014/main" id="{97C84249-0BAE-C3BA-C655-0622D1522307}"/>
              </a:ext>
            </a:extLst>
          </p:cNvPr>
          <p:cNvSpPr/>
          <p:nvPr/>
        </p:nvSpPr>
        <p:spPr>
          <a:xfrm>
            <a:off x="1071258" y="1137510"/>
            <a:ext cx="5407601" cy="872166"/>
          </a:xfrm>
          <a:prstGeom prst="roundRect">
            <a:avLst>
              <a:gd name="adj" fmla="val 50000"/>
            </a:avLst>
          </a:prstGeom>
          <a:solidFill>
            <a:schemeClr val="bg1">
              <a:lumMod val="90000"/>
            </a:schemeClr>
          </a:solidFill>
          <a:ln/>
        </p:spPr>
        <p:txBody>
          <a:bodyPr/>
          <a:lstStyle/>
          <a:p>
            <a:r>
              <a:rPr lang="en-US" sz="2800" b="1" dirty="0">
                <a:solidFill>
                  <a:srgbClr val="3B4540"/>
                </a:solidFill>
                <a:latin typeface="Fraunces" pitchFamily="34" charset="0"/>
              </a:rPr>
              <a:t>Yearly Comparison Analysis:</a:t>
            </a:r>
          </a:p>
        </p:txBody>
      </p:sp>
      <p:sp>
        <p:nvSpPr>
          <p:cNvPr id="7" name="TextBox 6">
            <a:extLst>
              <a:ext uri="{FF2B5EF4-FFF2-40B4-BE49-F238E27FC236}">
                <a16:creationId xmlns:a16="http://schemas.microsoft.com/office/drawing/2014/main" id="{3A730329-86BF-C622-BD4F-0D0297062AF1}"/>
              </a:ext>
            </a:extLst>
          </p:cNvPr>
          <p:cNvSpPr txBox="1"/>
          <p:nvPr/>
        </p:nvSpPr>
        <p:spPr>
          <a:xfrm>
            <a:off x="2644833" y="2328457"/>
            <a:ext cx="10268279" cy="876715"/>
          </a:xfrm>
          <a:prstGeom prst="rect">
            <a:avLst/>
          </a:prstGeom>
          <a:noFill/>
        </p:spPr>
        <p:txBody>
          <a:bodyPr wrap="square" rtlCol="0">
            <a:spAutoFit/>
          </a:bodyPr>
          <a:lstStyle/>
          <a:p>
            <a:pPr>
              <a:lnSpc>
                <a:spcPct val="150000"/>
              </a:lnSpc>
              <a:buFont typeface="Arial" panose="020B0604020202020204" pitchFamily="34" charset="0"/>
              <a:buChar char="•"/>
            </a:pPr>
            <a:r>
              <a:rPr lang="en-US" b="1" dirty="0">
                <a:latin typeface="Fraunces" panose="020B0604020202020204" charset="0"/>
              </a:rPr>
              <a:t>Sales Decline in 2014: </a:t>
            </a:r>
            <a:r>
              <a:rPr lang="en-US" dirty="0">
                <a:latin typeface="Fraunces" panose="020B0604020202020204" charset="0"/>
              </a:rPr>
              <a:t>Investigation into the reasons behind lower sales in 2014 compared to 2013 revealed a drop in order quantities and unit prices.</a:t>
            </a:r>
          </a:p>
        </p:txBody>
      </p:sp>
    </p:spTree>
    <p:extLst>
      <p:ext uri="{BB962C8B-B14F-4D97-AF65-F5344CB8AC3E}">
        <p14:creationId xmlns:p14="http://schemas.microsoft.com/office/powerpoint/2010/main" val="4175538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438508" y="3744245"/>
            <a:ext cx="3422867" cy="783149"/>
          </a:xfrm>
          <a:prstGeom prst="rect">
            <a:avLst/>
          </a:prstGeom>
          <a:noFill/>
          <a:ln/>
        </p:spPr>
        <p:txBody>
          <a:bodyPr wrap="none" lIns="0" tIns="0" rIns="0" bIns="0" rtlCol="0" anchor="t"/>
          <a:lstStyle/>
          <a:p>
            <a:pPr marL="0" indent="0">
              <a:lnSpc>
                <a:spcPts val="6050"/>
              </a:lnSpc>
              <a:buNone/>
            </a:pPr>
            <a:r>
              <a:rPr lang="en-US" sz="11500" b="1" dirty="0">
                <a:solidFill>
                  <a:srgbClr val="3B4540"/>
                </a:solidFill>
                <a:latin typeface="Fraunces" pitchFamily="34" charset="0"/>
              </a:rPr>
              <a:t>Python</a:t>
            </a:r>
          </a:p>
        </p:txBody>
      </p:sp>
      <p:pic>
        <p:nvPicPr>
          <p:cNvPr id="1028" name="Picture 4">
            <a:extLst>
              <a:ext uri="{FF2B5EF4-FFF2-40B4-BE49-F238E27FC236}">
                <a16:creationId xmlns:a16="http://schemas.microsoft.com/office/drawing/2014/main" id="{A9E0A13B-2C2C-62B9-8C9D-65AE94AE1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154" y="1193180"/>
            <a:ext cx="5805730" cy="637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1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68BE0-0BA6-CF62-E77C-7A58C962166C}"/>
              </a:ext>
            </a:extLst>
          </p:cNvPr>
          <p:cNvPicPr>
            <a:picLocks noChangeAspect="1"/>
          </p:cNvPicPr>
          <p:nvPr/>
        </p:nvPicPr>
        <p:blipFill>
          <a:blip r:embed="rId3"/>
          <a:stretch>
            <a:fillRect/>
          </a:stretch>
        </p:blipFill>
        <p:spPr>
          <a:xfrm>
            <a:off x="6020291" y="1405080"/>
            <a:ext cx="8393924" cy="2542451"/>
          </a:xfrm>
          <a:prstGeom prst="rect">
            <a:avLst/>
          </a:prstGeom>
        </p:spPr>
      </p:pic>
      <p:grpSp>
        <p:nvGrpSpPr>
          <p:cNvPr id="12" name="Group 11">
            <a:extLst>
              <a:ext uri="{FF2B5EF4-FFF2-40B4-BE49-F238E27FC236}">
                <a16:creationId xmlns:a16="http://schemas.microsoft.com/office/drawing/2014/main" id="{E3EC0AC6-A608-4937-C30B-1A93358EA01D}"/>
              </a:ext>
            </a:extLst>
          </p:cNvPr>
          <p:cNvGrpSpPr/>
          <p:nvPr/>
        </p:nvGrpSpPr>
        <p:grpSpPr>
          <a:xfrm>
            <a:off x="1017094" y="4624086"/>
            <a:ext cx="13397121" cy="2560542"/>
            <a:chOff x="244992" y="4624086"/>
            <a:chExt cx="13397121" cy="2560542"/>
          </a:xfrm>
        </p:grpSpPr>
        <p:pic>
          <p:nvPicPr>
            <p:cNvPr id="9" name="Picture 8">
              <a:extLst>
                <a:ext uri="{FF2B5EF4-FFF2-40B4-BE49-F238E27FC236}">
                  <a16:creationId xmlns:a16="http://schemas.microsoft.com/office/drawing/2014/main" id="{5C582A4A-1F37-229B-ACC4-323AA7499757}"/>
                </a:ext>
              </a:extLst>
            </p:cNvPr>
            <p:cNvPicPr>
              <a:picLocks noChangeAspect="1"/>
            </p:cNvPicPr>
            <p:nvPr/>
          </p:nvPicPr>
          <p:blipFill>
            <a:blip r:embed="rId4"/>
            <a:stretch>
              <a:fillRect/>
            </a:stretch>
          </p:blipFill>
          <p:spPr>
            <a:xfrm>
              <a:off x="244992" y="4624086"/>
              <a:ext cx="9693480" cy="2560542"/>
            </a:xfrm>
            <a:prstGeom prst="rect">
              <a:avLst/>
            </a:prstGeom>
          </p:spPr>
        </p:pic>
        <p:pic>
          <p:nvPicPr>
            <p:cNvPr id="11" name="Picture 10">
              <a:extLst>
                <a:ext uri="{FF2B5EF4-FFF2-40B4-BE49-F238E27FC236}">
                  <a16:creationId xmlns:a16="http://schemas.microsoft.com/office/drawing/2014/main" id="{B1ACF09F-805A-A4A8-B3F1-8F1370C819EB}"/>
                </a:ext>
              </a:extLst>
            </p:cNvPr>
            <p:cNvPicPr>
              <a:picLocks noChangeAspect="1"/>
            </p:cNvPicPr>
            <p:nvPr/>
          </p:nvPicPr>
          <p:blipFill>
            <a:blip r:embed="rId5"/>
            <a:stretch>
              <a:fillRect/>
            </a:stretch>
          </p:blipFill>
          <p:spPr>
            <a:xfrm>
              <a:off x="9938472" y="4624086"/>
              <a:ext cx="3703641" cy="2560542"/>
            </a:xfrm>
            <a:prstGeom prst="rect">
              <a:avLst/>
            </a:prstGeom>
          </p:spPr>
        </p:pic>
      </p:grpSp>
      <p:sp>
        <p:nvSpPr>
          <p:cNvPr id="16" name="TextBox 15">
            <a:extLst>
              <a:ext uri="{FF2B5EF4-FFF2-40B4-BE49-F238E27FC236}">
                <a16:creationId xmlns:a16="http://schemas.microsoft.com/office/drawing/2014/main" id="{ADE524A0-6608-EE5F-BE91-EAE7A9DE6596}"/>
              </a:ext>
            </a:extLst>
          </p:cNvPr>
          <p:cNvSpPr txBox="1"/>
          <p:nvPr/>
        </p:nvSpPr>
        <p:spPr>
          <a:xfrm>
            <a:off x="185196" y="2237947"/>
            <a:ext cx="5185317" cy="8767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rgbClr val="405449"/>
                </a:solidFill>
                <a:latin typeface="Fraunces" pitchFamily="34" charset="0"/>
              </a:rPr>
              <a:t>The dataset was imported using pd.read_csv(), pointing to the specified CSV file</a:t>
            </a:r>
          </a:p>
        </p:txBody>
      </p:sp>
    </p:spTree>
    <p:extLst>
      <p:ext uri="{BB962C8B-B14F-4D97-AF65-F5344CB8AC3E}">
        <p14:creationId xmlns:p14="http://schemas.microsoft.com/office/powerpoint/2010/main" val="3613828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91830-5EB9-2209-E9BA-9D94921E2E18}"/>
              </a:ext>
            </a:extLst>
          </p:cNvPr>
          <p:cNvPicPr>
            <a:picLocks noChangeAspect="1"/>
          </p:cNvPicPr>
          <p:nvPr/>
        </p:nvPicPr>
        <p:blipFill>
          <a:blip r:embed="rId3"/>
          <a:stretch>
            <a:fillRect/>
          </a:stretch>
        </p:blipFill>
        <p:spPr>
          <a:xfrm>
            <a:off x="8425240" y="1140300"/>
            <a:ext cx="5304915" cy="5948999"/>
          </a:xfrm>
          <a:prstGeom prst="rect">
            <a:avLst/>
          </a:prstGeom>
        </p:spPr>
      </p:pic>
      <p:sp>
        <p:nvSpPr>
          <p:cNvPr id="5" name="TextBox 4">
            <a:extLst>
              <a:ext uri="{FF2B5EF4-FFF2-40B4-BE49-F238E27FC236}">
                <a16:creationId xmlns:a16="http://schemas.microsoft.com/office/drawing/2014/main" id="{2D5ECE26-041A-ECCA-CDB2-8BD676BF4373}"/>
              </a:ext>
            </a:extLst>
          </p:cNvPr>
          <p:cNvSpPr txBox="1"/>
          <p:nvPr/>
        </p:nvSpPr>
        <p:spPr>
          <a:xfrm>
            <a:off x="278779" y="3389711"/>
            <a:ext cx="7337503" cy="1292213"/>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US" b="1" dirty="0">
                <a:solidFill>
                  <a:srgbClr val="405449"/>
                </a:solidFill>
                <a:latin typeface="Fraunces" pitchFamily="34" charset="0"/>
              </a:rPr>
              <a:t>Initial exploration revealed essential information about the data structure through dt.info(), including data types and non-null counts.</a:t>
            </a:r>
          </a:p>
        </p:txBody>
      </p:sp>
    </p:spTree>
    <p:extLst>
      <p:ext uri="{BB962C8B-B14F-4D97-AF65-F5344CB8AC3E}">
        <p14:creationId xmlns:p14="http://schemas.microsoft.com/office/powerpoint/2010/main" val="762309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B0340-25AC-0CF1-0CAE-CE47342180AC}"/>
              </a:ext>
            </a:extLst>
          </p:cNvPr>
          <p:cNvPicPr>
            <a:picLocks noChangeAspect="1"/>
          </p:cNvPicPr>
          <p:nvPr/>
        </p:nvPicPr>
        <p:blipFill>
          <a:blip r:embed="rId3"/>
          <a:stretch>
            <a:fillRect/>
          </a:stretch>
        </p:blipFill>
        <p:spPr>
          <a:xfrm>
            <a:off x="9244359" y="1208273"/>
            <a:ext cx="4118796" cy="5813053"/>
          </a:xfrm>
          <a:prstGeom prst="rect">
            <a:avLst/>
          </a:prstGeom>
        </p:spPr>
      </p:pic>
      <p:sp>
        <p:nvSpPr>
          <p:cNvPr id="5" name="TextBox 4">
            <a:extLst>
              <a:ext uri="{FF2B5EF4-FFF2-40B4-BE49-F238E27FC236}">
                <a16:creationId xmlns:a16="http://schemas.microsoft.com/office/drawing/2014/main" id="{660F8B83-E7C1-75ED-24F7-86BBA1A5A79C}"/>
              </a:ext>
            </a:extLst>
          </p:cNvPr>
          <p:cNvSpPr txBox="1"/>
          <p:nvPr/>
        </p:nvSpPr>
        <p:spPr>
          <a:xfrm>
            <a:off x="921557" y="3495523"/>
            <a:ext cx="7315200" cy="881203"/>
          </a:xfrm>
          <a:prstGeom prst="rect">
            <a:avLst/>
          </a:prstGeom>
          <a:noFill/>
        </p:spPr>
        <p:txBody>
          <a:bodyPr wrap="square">
            <a:spAutoFit/>
          </a:bodyPr>
          <a:lstStyle/>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b="1" dirty="0">
                <a:solidFill>
                  <a:srgbClr val="405449"/>
                </a:solidFill>
                <a:latin typeface="Fraunces" pitchFamily="34" charset="0"/>
              </a:rPr>
              <a:t>Data Types: The dataset contains various data types, primarily numerical and categorical.</a:t>
            </a:r>
          </a:p>
        </p:txBody>
      </p:sp>
    </p:spTree>
    <p:extLst>
      <p:ext uri="{BB962C8B-B14F-4D97-AF65-F5344CB8AC3E}">
        <p14:creationId xmlns:p14="http://schemas.microsoft.com/office/powerpoint/2010/main" val="312470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380570-74AC-32AF-9F7D-F83D07678A34}"/>
              </a:ext>
            </a:extLst>
          </p:cNvPr>
          <p:cNvPicPr>
            <a:picLocks noChangeAspect="1"/>
          </p:cNvPicPr>
          <p:nvPr/>
        </p:nvPicPr>
        <p:blipFill>
          <a:blip r:embed="rId3"/>
          <a:stretch>
            <a:fillRect/>
          </a:stretch>
        </p:blipFill>
        <p:spPr>
          <a:xfrm>
            <a:off x="1680729" y="3037835"/>
            <a:ext cx="11454857" cy="3864769"/>
          </a:xfrm>
          <a:prstGeom prst="rect">
            <a:avLst/>
          </a:prstGeom>
        </p:spPr>
      </p:pic>
      <p:sp>
        <p:nvSpPr>
          <p:cNvPr id="5" name="TextBox 4">
            <a:extLst>
              <a:ext uri="{FF2B5EF4-FFF2-40B4-BE49-F238E27FC236}">
                <a16:creationId xmlns:a16="http://schemas.microsoft.com/office/drawing/2014/main" id="{1AF661BF-2209-3997-F3B6-9BC9928F00EC}"/>
              </a:ext>
            </a:extLst>
          </p:cNvPr>
          <p:cNvSpPr txBox="1"/>
          <p:nvPr/>
        </p:nvSpPr>
        <p:spPr>
          <a:xfrm>
            <a:off x="3194824" y="1360194"/>
            <a:ext cx="8240751" cy="876715"/>
          </a:xfrm>
          <a:prstGeom prst="rect">
            <a:avLst/>
          </a:prstGeom>
          <a:noFill/>
        </p:spPr>
        <p:txBody>
          <a:bodyPr wrap="square">
            <a:spAutoFit/>
          </a:bodyPr>
          <a:lstStyle/>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b="1" dirty="0">
                <a:solidFill>
                  <a:srgbClr val="405449"/>
                </a:solidFill>
                <a:latin typeface="Fraunces" pitchFamily="34" charset="0"/>
              </a:rPr>
              <a:t>Summary Statistics: Using dt.describe(), basic statistics such as mean, median, and standard deviation for numerical columns were obtained.</a:t>
            </a:r>
          </a:p>
        </p:txBody>
      </p:sp>
    </p:spTree>
    <p:extLst>
      <p:ext uri="{BB962C8B-B14F-4D97-AF65-F5344CB8AC3E}">
        <p14:creationId xmlns:p14="http://schemas.microsoft.com/office/powerpoint/2010/main" val="271325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3" name="Shape 1">
            <a:extLst>
              <a:ext uri="{FF2B5EF4-FFF2-40B4-BE49-F238E27FC236}">
                <a16:creationId xmlns:a16="http://schemas.microsoft.com/office/drawing/2014/main" id="{E3129810-F3B0-98F9-C6E6-E0F2D711601E}"/>
              </a:ext>
            </a:extLst>
          </p:cNvPr>
          <p:cNvSpPr/>
          <p:nvPr/>
        </p:nvSpPr>
        <p:spPr>
          <a:xfrm>
            <a:off x="663318" y="2481498"/>
            <a:ext cx="7415927" cy="1469141"/>
          </a:xfrm>
          <a:prstGeom prst="roundRect">
            <a:avLst>
              <a:gd name="adj" fmla="val 10042"/>
            </a:avLst>
          </a:prstGeom>
          <a:solidFill>
            <a:schemeClr val="bg1">
              <a:lumMod val="90000"/>
            </a:schemeClr>
          </a:solidFill>
          <a:ln/>
        </p:spPr>
        <p:txBody>
          <a:bodyPr/>
          <a:lstStyle/>
          <a:p>
            <a:pPr marL="0" indent="0">
              <a:lnSpc>
                <a:spcPct val="150000"/>
              </a:lnSpc>
              <a:buNone/>
            </a:pPr>
            <a:endParaRPr lang="en-US" sz="2400" dirty="0">
              <a:solidFill>
                <a:srgbClr val="405449"/>
              </a:solidFill>
              <a:latin typeface="Nobile" pitchFamily="34" charset="0"/>
            </a:endParaRPr>
          </a:p>
        </p:txBody>
      </p:sp>
      <p:sp>
        <p:nvSpPr>
          <p:cNvPr id="2" name="Text 0"/>
          <p:cNvSpPr/>
          <p:nvPr/>
        </p:nvSpPr>
        <p:spPr>
          <a:xfrm>
            <a:off x="551806" y="1352619"/>
            <a:ext cx="6172200" cy="771525"/>
          </a:xfrm>
          <a:prstGeom prst="rect">
            <a:avLst/>
          </a:prstGeom>
          <a:noFill/>
          <a:ln/>
        </p:spPr>
        <p:txBody>
          <a:bodyPr wrap="none" lIns="0" tIns="0" rIns="0" bIns="0" rtlCol="0" anchor="t"/>
          <a:lstStyle/>
          <a:p>
            <a:pPr marL="0" indent="0">
              <a:lnSpc>
                <a:spcPts val="6050"/>
              </a:lnSpc>
              <a:buNone/>
            </a:pPr>
            <a:r>
              <a:rPr lang="en-US" sz="3200" b="1" dirty="0">
                <a:solidFill>
                  <a:srgbClr val="3B4540"/>
                </a:solidFill>
                <a:latin typeface="Fraunces" pitchFamily="34" charset="0"/>
                <a:ea typeface="Fraunces" pitchFamily="34" charset="-122"/>
                <a:cs typeface="Fraunces" pitchFamily="34" charset="-120"/>
              </a:rPr>
              <a:t>Data Source</a:t>
            </a:r>
            <a:endParaRPr lang="en-US" sz="3200" dirty="0"/>
          </a:p>
        </p:txBody>
      </p:sp>
      <p:sp>
        <p:nvSpPr>
          <p:cNvPr id="3" name="Shape 4">
            <a:extLst>
              <a:ext uri="{FF2B5EF4-FFF2-40B4-BE49-F238E27FC236}">
                <a16:creationId xmlns:a16="http://schemas.microsoft.com/office/drawing/2014/main" id="{71BD47B3-3A31-1D01-EF0E-6D2DE8D14637}"/>
              </a:ext>
            </a:extLst>
          </p:cNvPr>
          <p:cNvSpPr/>
          <p:nvPr/>
        </p:nvSpPr>
        <p:spPr>
          <a:xfrm>
            <a:off x="663318" y="5013093"/>
            <a:ext cx="7415927" cy="2212657"/>
          </a:xfrm>
          <a:prstGeom prst="roundRect">
            <a:avLst>
              <a:gd name="adj" fmla="val 10042"/>
            </a:avLst>
          </a:prstGeom>
          <a:solidFill>
            <a:schemeClr val="bg1">
              <a:lumMod val="90000"/>
            </a:schemeClr>
          </a:solidFill>
          <a:ln/>
        </p:spPr>
        <p:txBody>
          <a:bodyPr/>
          <a:lstStyle/>
          <a:p>
            <a:endParaRPr lang="en-US"/>
          </a:p>
        </p:txBody>
      </p:sp>
      <p:sp>
        <p:nvSpPr>
          <p:cNvPr id="4" name="Text 5">
            <a:extLst>
              <a:ext uri="{FF2B5EF4-FFF2-40B4-BE49-F238E27FC236}">
                <a16:creationId xmlns:a16="http://schemas.microsoft.com/office/drawing/2014/main" id="{EC67056A-08CE-A9C9-B3E0-B56DCBA3E052}"/>
              </a:ext>
            </a:extLst>
          </p:cNvPr>
          <p:cNvSpPr/>
          <p:nvPr/>
        </p:nvSpPr>
        <p:spPr>
          <a:xfrm>
            <a:off x="663318" y="4413525"/>
            <a:ext cx="3086100" cy="385763"/>
          </a:xfrm>
          <a:prstGeom prst="rect">
            <a:avLst/>
          </a:prstGeom>
          <a:noFill/>
          <a:ln/>
        </p:spPr>
        <p:txBody>
          <a:bodyPr wrap="none" lIns="0" tIns="0" rIns="0" bIns="0" rtlCol="0" anchor="t"/>
          <a:lstStyle/>
          <a:p>
            <a:pPr marL="0" indent="0">
              <a:lnSpc>
                <a:spcPts val="3000"/>
              </a:lnSpc>
              <a:buNone/>
            </a:pPr>
            <a:r>
              <a:rPr lang="en-US" sz="3200" b="1" dirty="0">
                <a:solidFill>
                  <a:srgbClr val="405449"/>
                </a:solidFill>
                <a:latin typeface="Fraunces" pitchFamily="34" charset="0"/>
                <a:ea typeface="Fraunces" pitchFamily="34" charset="-122"/>
                <a:cs typeface="Fraunces" pitchFamily="34" charset="-120"/>
              </a:rPr>
              <a:t>Scope</a:t>
            </a:r>
            <a:endParaRPr lang="en-US" sz="3200" dirty="0"/>
          </a:p>
        </p:txBody>
      </p:sp>
      <p:sp>
        <p:nvSpPr>
          <p:cNvPr id="5" name="Text 6">
            <a:extLst>
              <a:ext uri="{FF2B5EF4-FFF2-40B4-BE49-F238E27FC236}">
                <a16:creationId xmlns:a16="http://schemas.microsoft.com/office/drawing/2014/main" id="{3072294B-066F-3829-431E-2B7B8623B1C5}"/>
              </a:ext>
            </a:extLst>
          </p:cNvPr>
          <p:cNvSpPr/>
          <p:nvPr/>
        </p:nvSpPr>
        <p:spPr>
          <a:xfrm>
            <a:off x="1051570" y="5668861"/>
            <a:ext cx="7031030" cy="1185148"/>
          </a:xfrm>
          <a:prstGeom prst="rect">
            <a:avLst/>
          </a:prstGeom>
          <a:noFill/>
          <a:ln/>
        </p:spPr>
        <p:txBody>
          <a:bodyPr wrap="square" lIns="0" tIns="0" rIns="0" bIns="0" rtlCol="0" anchor="t"/>
          <a:lstStyle/>
          <a:p>
            <a:pPr marL="0" indent="0">
              <a:lnSpc>
                <a:spcPts val="3100"/>
              </a:lnSpc>
              <a:buNone/>
            </a:pPr>
            <a:r>
              <a:rPr lang="en-US" dirty="0">
                <a:solidFill>
                  <a:srgbClr val="405449"/>
                </a:solidFill>
                <a:latin typeface="Nobile" pitchFamily="34" charset="0"/>
                <a:ea typeface="Nobile" pitchFamily="34" charset="-122"/>
                <a:cs typeface="Nobile" pitchFamily="34" charset="-120"/>
              </a:rPr>
              <a:t>The dashboard includes data from various departments of the Adventure Works company, including Sales, customers production.</a:t>
            </a:r>
            <a:endParaRPr lang="en-US" dirty="0"/>
          </a:p>
        </p:txBody>
      </p:sp>
      <p:sp>
        <p:nvSpPr>
          <p:cNvPr id="6" name="Text 6">
            <a:extLst>
              <a:ext uri="{FF2B5EF4-FFF2-40B4-BE49-F238E27FC236}">
                <a16:creationId xmlns:a16="http://schemas.microsoft.com/office/drawing/2014/main" id="{BA15254D-303D-77C4-8AE1-6F91ABEFC78C}"/>
              </a:ext>
            </a:extLst>
          </p:cNvPr>
          <p:cNvSpPr/>
          <p:nvPr/>
        </p:nvSpPr>
        <p:spPr>
          <a:xfrm>
            <a:off x="1160306" y="2787944"/>
            <a:ext cx="6922294" cy="1006729"/>
          </a:xfrm>
          <a:prstGeom prst="rect">
            <a:avLst/>
          </a:prstGeom>
          <a:noFill/>
          <a:ln/>
        </p:spPr>
        <p:txBody>
          <a:bodyPr wrap="square" lIns="0" tIns="0" rIns="0" bIns="0" rtlCol="0" anchor="t"/>
          <a:lstStyle/>
          <a:p>
            <a:pPr marL="0" indent="0">
              <a:lnSpc>
                <a:spcPct val="150000"/>
              </a:lnSpc>
              <a:buNone/>
            </a:pPr>
            <a:r>
              <a:rPr lang="en-US" sz="1800" dirty="0">
                <a:solidFill>
                  <a:srgbClr val="405449"/>
                </a:solidFill>
                <a:latin typeface="Nobile" pitchFamily="34" charset="0"/>
              </a:rPr>
              <a:t>The dashboard utilizes the Adventure Works 2019 sample database provided by Microsoft.</a:t>
            </a:r>
          </a:p>
        </p:txBody>
      </p:sp>
      <p:pic>
        <p:nvPicPr>
          <p:cNvPr id="9" name="صورة 9">
            <a:extLst>
              <a:ext uri="{FF2B5EF4-FFF2-40B4-BE49-F238E27FC236}">
                <a16:creationId xmlns:a16="http://schemas.microsoft.com/office/drawing/2014/main" id="{8E8DCD4C-9189-C249-8463-70633334CF89}"/>
              </a:ext>
            </a:extLst>
          </p:cNvPr>
          <p:cNvPicPr>
            <a:picLocks noChangeAspect="1"/>
          </p:cNvPicPr>
          <p:nvPr/>
        </p:nvPicPr>
        <p:blipFill>
          <a:blip r:embed="rId3"/>
          <a:stretch>
            <a:fillRect/>
          </a:stretch>
        </p:blipFill>
        <p:spPr>
          <a:xfrm>
            <a:off x="8039100" y="2659807"/>
            <a:ext cx="6591300" cy="364411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BF19D2-D615-7259-9A7E-FE2B0ABD6CAE}"/>
              </a:ext>
            </a:extLst>
          </p:cNvPr>
          <p:cNvPicPr>
            <a:picLocks noChangeAspect="1"/>
          </p:cNvPicPr>
          <p:nvPr/>
        </p:nvPicPr>
        <p:blipFill>
          <a:blip r:embed="rId3"/>
          <a:stretch>
            <a:fillRect/>
          </a:stretch>
        </p:blipFill>
        <p:spPr>
          <a:xfrm>
            <a:off x="9701561" y="764598"/>
            <a:ext cx="3589653" cy="6455077"/>
          </a:xfrm>
          <a:prstGeom prst="rect">
            <a:avLst/>
          </a:prstGeom>
        </p:spPr>
      </p:pic>
      <p:sp>
        <p:nvSpPr>
          <p:cNvPr id="5" name="TextBox 4">
            <a:extLst>
              <a:ext uri="{FF2B5EF4-FFF2-40B4-BE49-F238E27FC236}">
                <a16:creationId xmlns:a16="http://schemas.microsoft.com/office/drawing/2014/main" id="{5B8ED56B-785F-704C-BD8F-1497C2C36C75}"/>
              </a:ext>
            </a:extLst>
          </p:cNvPr>
          <p:cNvSpPr txBox="1"/>
          <p:nvPr/>
        </p:nvSpPr>
        <p:spPr>
          <a:xfrm>
            <a:off x="1127313" y="3417463"/>
            <a:ext cx="7315200" cy="881203"/>
          </a:xfrm>
          <a:prstGeom prst="rect">
            <a:avLst/>
          </a:prstGeom>
          <a:noFill/>
        </p:spPr>
        <p:txBody>
          <a:bodyPr wrap="square">
            <a:spAutoFit/>
          </a:bodyPr>
          <a:lstStyle/>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b="1" dirty="0">
                <a:solidFill>
                  <a:srgbClr val="405449"/>
                </a:solidFill>
                <a:latin typeface="Fraunces" pitchFamily="34" charset="0"/>
              </a:rPr>
              <a:t>Missing Values: The analysis of null values with dt.isnull().sum() indicated any columns needing attention.</a:t>
            </a:r>
          </a:p>
        </p:txBody>
      </p:sp>
    </p:spTree>
    <p:extLst>
      <p:ext uri="{BB962C8B-B14F-4D97-AF65-F5344CB8AC3E}">
        <p14:creationId xmlns:p14="http://schemas.microsoft.com/office/powerpoint/2010/main" val="562694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9BAF3D-6090-018E-A713-A8F08B24DAB0}"/>
              </a:ext>
            </a:extLst>
          </p:cNvPr>
          <p:cNvPicPr>
            <a:picLocks noChangeAspect="1"/>
          </p:cNvPicPr>
          <p:nvPr/>
        </p:nvPicPr>
        <p:blipFill>
          <a:blip r:embed="rId3"/>
          <a:stretch>
            <a:fillRect/>
          </a:stretch>
        </p:blipFill>
        <p:spPr>
          <a:xfrm>
            <a:off x="1612948" y="2700636"/>
            <a:ext cx="11605225" cy="1957379"/>
          </a:xfrm>
          <a:prstGeom prst="rect">
            <a:avLst/>
          </a:prstGeom>
        </p:spPr>
      </p:pic>
      <p:grpSp>
        <p:nvGrpSpPr>
          <p:cNvPr id="21" name="Group 20">
            <a:extLst>
              <a:ext uri="{FF2B5EF4-FFF2-40B4-BE49-F238E27FC236}">
                <a16:creationId xmlns:a16="http://schemas.microsoft.com/office/drawing/2014/main" id="{383AAFAC-6093-35F4-408D-9DC3674AB114}"/>
              </a:ext>
            </a:extLst>
          </p:cNvPr>
          <p:cNvGrpSpPr/>
          <p:nvPr/>
        </p:nvGrpSpPr>
        <p:grpSpPr>
          <a:xfrm>
            <a:off x="552441" y="4951106"/>
            <a:ext cx="13525518" cy="2752091"/>
            <a:chOff x="558350" y="3243453"/>
            <a:chExt cx="13290432" cy="2552921"/>
          </a:xfrm>
        </p:grpSpPr>
        <p:pic>
          <p:nvPicPr>
            <p:cNvPr id="16" name="Picture 15">
              <a:extLst>
                <a:ext uri="{FF2B5EF4-FFF2-40B4-BE49-F238E27FC236}">
                  <a16:creationId xmlns:a16="http://schemas.microsoft.com/office/drawing/2014/main" id="{159F897A-7AE6-47A5-BED7-AE763B3BDE90}"/>
                </a:ext>
              </a:extLst>
            </p:cNvPr>
            <p:cNvPicPr>
              <a:picLocks noChangeAspect="1"/>
            </p:cNvPicPr>
            <p:nvPr/>
          </p:nvPicPr>
          <p:blipFill>
            <a:blip r:embed="rId4"/>
            <a:stretch>
              <a:fillRect/>
            </a:stretch>
          </p:blipFill>
          <p:spPr>
            <a:xfrm>
              <a:off x="558350" y="3243453"/>
              <a:ext cx="9647756" cy="2552921"/>
            </a:xfrm>
            <a:prstGeom prst="rect">
              <a:avLst/>
            </a:prstGeom>
          </p:spPr>
        </p:pic>
        <p:pic>
          <p:nvPicPr>
            <p:cNvPr id="20" name="Picture 19">
              <a:extLst>
                <a:ext uri="{FF2B5EF4-FFF2-40B4-BE49-F238E27FC236}">
                  <a16:creationId xmlns:a16="http://schemas.microsoft.com/office/drawing/2014/main" id="{B47BDEB9-54CD-406F-E839-5B36DA8FE3CC}"/>
                </a:ext>
              </a:extLst>
            </p:cNvPr>
            <p:cNvPicPr>
              <a:picLocks noChangeAspect="1"/>
            </p:cNvPicPr>
            <p:nvPr/>
          </p:nvPicPr>
          <p:blipFill>
            <a:blip r:embed="rId5"/>
            <a:stretch>
              <a:fillRect/>
            </a:stretch>
          </p:blipFill>
          <p:spPr>
            <a:xfrm>
              <a:off x="10206106" y="3258694"/>
              <a:ext cx="3642676" cy="2537680"/>
            </a:xfrm>
            <a:prstGeom prst="rect">
              <a:avLst/>
            </a:prstGeom>
          </p:spPr>
        </p:pic>
      </p:grpSp>
      <p:sp>
        <p:nvSpPr>
          <p:cNvPr id="23" name="TextBox 22">
            <a:extLst>
              <a:ext uri="{FF2B5EF4-FFF2-40B4-BE49-F238E27FC236}">
                <a16:creationId xmlns:a16="http://schemas.microsoft.com/office/drawing/2014/main" id="{A6F7B605-DE45-1710-79BC-AAF0818EFD92}"/>
              </a:ext>
            </a:extLst>
          </p:cNvPr>
          <p:cNvSpPr txBox="1"/>
          <p:nvPr/>
        </p:nvSpPr>
        <p:spPr>
          <a:xfrm>
            <a:off x="2068550" y="526403"/>
            <a:ext cx="10694019" cy="1897571"/>
          </a:xfrm>
          <a:prstGeom prst="rect">
            <a:avLst/>
          </a:prstGeom>
          <a:noFill/>
        </p:spPr>
        <p:txBody>
          <a:bodyPr wrap="square">
            <a:spAutoFit/>
          </a:bodyPr>
          <a:lstStyle/>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600" b="1" dirty="0">
                <a:solidFill>
                  <a:srgbClr val="405449"/>
                </a:solidFill>
                <a:latin typeface="Fraunces" pitchFamily="34" charset="0"/>
              </a:rPr>
              <a:t>Duplicates: A check for duplicates with dt.duplicated().sum() confirmed the uniqueness of records.</a:t>
            </a:r>
          </a:p>
          <a:p>
            <a:pPr marL="342900" marR="0" lvl="0" indent="-342900" algn="just">
              <a:lnSpc>
                <a:spcPct val="150000"/>
              </a:lnSpc>
              <a:spcBef>
                <a:spcPts val="0"/>
              </a:spcBef>
              <a:spcAft>
                <a:spcPts val="0"/>
              </a:spcAft>
              <a:buSzPts val="1000"/>
              <a:buFont typeface="Wingdings" panose="05000000000000000000" pitchFamily="2" charset="2"/>
              <a:buChar char="Ø"/>
              <a:tabLst>
                <a:tab pos="457200" algn="l"/>
              </a:tabLst>
            </a:pPr>
            <a:r>
              <a:rPr lang="en-US" sz="1600" b="1" dirty="0">
                <a:solidFill>
                  <a:srgbClr val="405449"/>
                </a:solidFill>
                <a:latin typeface="Fraunces" pitchFamily="34" charset="0"/>
              </a:rPr>
              <a:t>Data Cleaning</a:t>
            </a:r>
          </a:p>
          <a:p>
            <a:pPr marL="457200" marR="0" algn="just">
              <a:lnSpc>
                <a:spcPct val="150000"/>
              </a:lnSpc>
              <a:spcBef>
                <a:spcPts val="0"/>
              </a:spcBef>
              <a:spcAft>
                <a:spcPts val="0"/>
              </a:spcAft>
            </a:pPr>
            <a:r>
              <a:rPr lang="en-US" sz="1600" b="1" dirty="0">
                <a:solidFill>
                  <a:srgbClr val="405449"/>
                </a:solidFill>
                <a:latin typeface="Fraunces" pitchFamily="34" charset="0"/>
              </a:rPr>
              <a:t>Data cleaning involved:</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600" b="1" dirty="0">
                <a:solidFill>
                  <a:srgbClr val="405449"/>
                </a:solidFill>
                <a:latin typeface="Fraunces" pitchFamily="34" charset="0"/>
              </a:rPr>
              <a:t>Formatting string columns (Name, CountryRegionCode, Group) to title case, stripping whitespace, and removing special characters using .str.title().str.strip().str.replace().</a:t>
            </a:r>
          </a:p>
        </p:txBody>
      </p:sp>
    </p:spTree>
    <p:extLst>
      <p:ext uri="{BB962C8B-B14F-4D97-AF65-F5344CB8AC3E}">
        <p14:creationId xmlns:p14="http://schemas.microsoft.com/office/powerpoint/2010/main" val="210701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7FBC2-03DD-91B0-BAB2-55F8B22708CD}"/>
              </a:ext>
            </a:extLst>
          </p:cNvPr>
          <p:cNvPicPr>
            <a:picLocks noChangeAspect="1"/>
          </p:cNvPicPr>
          <p:nvPr/>
        </p:nvPicPr>
        <p:blipFill>
          <a:blip r:embed="rId3"/>
          <a:stretch>
            <a:fillRect/>
          </a:stretch>
        </p:blipFill>
        <p:spPr>
          <a:xfrm>
            <a:off x="2481025" y="1911350"/>
            <a:ext cx="9907779" cy="2348511"/>
          </a:xfrm>
          <a:prstGeom prst="rect">
            <a:avLst/>
          </a:prstGeom>
        </p:spPr>
      </p:pic>
      <p:pic>
        <p:nvPicPr>
          <p:cNvPr id="10" name="Picture 9">
            <a:extLst>
              <a:ext uri="{FF2B5EF4-FFF2-40B4-BE49-F238E27FC236}">
                <a16:creationId xmlns:a16="http://schemas.microsoft.com/office/drawing/2014/main" id="{5C918ECB-32A6-0063-DFC9-0CFEAE124F8D}"/>
              </a:ext>
            </a:extLst>
          </p:cNvPr>
          <p:cNvPicPr>
            <a:picLocks noChangeAspect="1"/>
          </p:cNvPicPr>
          <p:nvPr/>
        </p:nvPicPr>
        <p:blipFill>
          <a:blip r:embed="rId4"/>
          <a:stretch>
            <a:fillRect/>
          </a:stretch>
        </p:blipFill>
        <p:spPr>
          <a:xfrm>
            <a:off x="6042046" y="4544265"/>
            <a:ext cx="2287714" cy="3233688"/>
          </a:xfrm>
          <a:prstGeom prst="rect">
            <a:avLst/>
          </a:prstGeom>
        </p:spPr>
      </p:pic>
      <p:sp>
        <p:nvSpPr>
          <p:cNvPr id="14" name="TextBox 13">
            <a:extLst>
              <a:ext uri="{FF2B5EF4-FFF2-40B4-BE49-F238E27FC236}">
                <a16:creationId xmlns:a16="http://schemas.microsoft.com/office/drawing/2014/main" id="{1535AF80-BEF5-57FA-B6E9-728A93D2525B}"/>
              </a:ext>
            </a:extLst>
          </p:cNvPr>
          <p:cNvSpPr txBox="1"/>
          <p:nvPr/>
        </p:nvSpPr>
        <p:spPr>
          <a:xfrm>
            <a:off x="2888165" y="1054218"/>
            <a:ext cx="8854069" cy="461217"/>
          </a:xfrm>
          <a:prstGeom prst="rect">
            <a:avLst/>
          </a:prstGeom>
          <a:noFill/>
        </p:spPr>
        <p:txBody>
          <a:bodyPr wrap="square">
            <a:spAutoFit/>
          </a:bodyPr>
          <a:lstStyle/>
          <a:p>
            <a:pPr marL="342900" indent="-342900" algn="just">
              <a:lnSpc>
                <a:spcPct val="150000"/>
              </a:lnSpc>
              <a:buSzPts val="1000"/>
              <a:buFont typeface="Symbol" panose="05050102010706020507" pitchFamily="18" charset="2"/>
              <a:buChar char=""/>
              <a:tabLst>
                <a:tab pos="457200" algn="l"/>
              </a:tabLst>
            </a:pPr>
            <a:r>
              <a:rPr lang="en-US" b="1" dirty="0">
                <a:solidFill>
                  <a:srgbClr val="405449"/>
                </a:solidFill>
                <a:latin typeface="Fraunces" pitchFamily="34" charset="0"/>
              </a:rPr>
              <a:t>Converting OrderDate and ShipDate to datetime format for further analysis.</a:t>
            </a:r>
          </a:p>
        </p:txBody>
      </p:sp>
    </p:spTree>
    <p:extLst>
      <p:ext uri="{BB962C8B-B14F-4D97-AF65-F5344CB8AC3E}">
        <p14:creationId xmlns:p14="http://schemas.microsoft.com/office/powerpoint/2010/main" val="4057553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3389D-4756-9F9A-0A7A-328A1FDE8689}"/>
              </a:ext>
            </a:extLst>
          </p:cNvPr>
          <p:cNvPicPr>
            <a:picLocks noChangeAspect="1"/>
          </p:cNvPicPr>
          <p:nvPr/>
        </p:nvPicPr>
        <p:blipFill>
          <a:blip r:embed="rId3"/>
          <a:stretch>
            <a:fillRect/>
          </a:stretch>
        </p:blipFill>
        <p:spPr>
          <a:xfrm>
            <a:off x="2881853" y="1564768"/>
            <a:ext cx="8866694" cy="1368003"/>
          </a:xfrm>
          <a:prstGeom prst="rect">
            <a:avLst/>
          </a:prstGeom>
        </p:spPr>
      </p:pic>
      <p:pic>
        <p:nvPicPr>
          <p:cNvPr id="5" name="Picture 4">
            <a:extLst>
              <a:ext uri="{FF2B5EF4-FFF2-40B4-BE49-F238E27FC236}">
                <a16:creationId xmlns:a16="http://schemas.microsoft.com/office/drawing/2014/main" id="{CCA7D68B-5BCB-670C-FEB2-BA65908DFC5D}"/>
              </a:ext>
            </a:extLst>
          </p:cNvPr>
          <p:cNvPicPr>
            <a:picLocks noChangeAspect="1"/>
          </p:cNvPicPr>
          <p:nvPr/>
        </p:nvPicPr>
        <p:blipFill>
          <a:blip r:embed="rId4"/>
          <a:stretch>
            <a:fillRect/>
          </a:stretch>
        </p:blipFill>
        <p:spPr>
          <a:xfrm>
            <a:off x="5161244" y="3365697"/>
            <a:ext cx="3839562" cy="4118144"/>
          </a:xfrm>
          <a:prstGeom prst="rect">
            <a:avLst/>
          </a:prstGeom>
        </p:spPr>
      </p:pic>
      <p:sp>
        <p:nvSpPr>
          <p:cNvPr id="6" name="TextBox 5">
            <a:extLst>
              <a:ext uri="{FF2B5EF4-FFF2-40B4-BE49-F238E27FC236}">
                <a16:creationId xmlns:a16="http://schemas.microsoft.com/office/drawing/2014/main" id="{EBCC5E8A-904B-28C5-6B60-54E64E4D3F08}"/>
              </a:ext>
            </a:extLst>
          </p:cNvPr>
          <p:cNvSpPr txBox="1"/>
          <p:nvPr/>
        </p:nvSpPr>
        <p:spPr>
          <a:xfrm>
            <a:off x="4025589" y="745759"/>
            <a:ext cx="8854069" cy="461217"/>
          </a:xfrm>
          <a:prstGeom prst="rect">
            <a:avLst/>
          </a:prstGeom>
          <a:noFill/>
        </p:spPr>
        <p:txBody>
          <a:bodyPr wrap="square">
            <a:spAutoFit/>
          </a:bodyPr>
          <a:lstStyle/>
          <a:p>
            <a:pPr marL="342900" indent="-342900" algn="just">
              <a:lnSpc>
                <a:spcPct val="150000"/>
              </a:lnSpc>
              <a:buSzPts val="1000"/>
              <a:buFont typeface="Symbol" panose="05050102010706020507" pitchFamily="18" charset="2"/>
              <a:buChar char=""/>
              <a:tabLst>
                <a:tab pos="457200" algn="l"/>
              </a:tabLst>
            </a:pPr>
            <a:r>
              <a:rPr lang="en-US" b="1" dirty="0">
                <a:solidFill>
                  <a:srgbClr val="405449"/>
                </a:solidFill>
                <a:latin typeface="Fraunces" pitchFamily="34" charset="0"/>
              </a:rPr>
              <a:t>Converting OrderDate to quarter for further analysis.</a:t>
            </a:r>
          </a:p>
        </p:txBody>
      </p:sp>
    </p:spTree>
    <p:extLst>
      <p:ext uri="{BB962C8B-B14F-4D97-AF65-F5344CB8AC3E}">
        <p14:creationId xmlns:p14="http://schemas.microsoft.com/office/powerpoint/2010/main" val="3401924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39D8-A7DF-1EAF-A8D2-7D0A3ABD9F31}"/>
              </a:ext>
            </a:extLst>
          </p:cNvPr>
          <p:cNvPicPr>
            <a:picLocks noChangeAspect="1"/>
          </p:cNvPicPr>
          <p:nvPr/>
        </p:nvPicPr>
        <p:blipFill>
          <a:blip r:embed="rId3"/>
          <a:stretch>
            <a:fillRect/>
          </a:stretch>
        </p:blipFill>
        <p:spPr>
          <a:xfrm>
            <a:off x="3375214" y="2201870"/>
            <a:ext cx="7496841" cy="1046469"/>
          </a:xfrm>
          <a:prstGeom prst="rect">
            <a:avLst/>
          </a:prstGeom>
        </p:spPr>
      </p:pic>
      <p:pic>
        <p:nvPicPr>
          <p:cNvPr id="5" name="Picture 4">
            <a:extLst>
              <a:ext uri="{FF2B5EF4-FFF2-40B4-BE49-F238E27FC236}">
                <a16:creationId xmlns:a16="http://schemas.microsoft.com/office/drawing/2014/main" id="{A04055FC-4CA9-621E-046F-3C6E62CAA426}"/>
              </a:ext>
            </a:extLst>
          </p:cNvPr>
          <p:cNvPicPr>
            <a:picLocks noChangeAspect="1"/>
          </p:cNvPicPr>
          <p:nvPr/>
        </p:nvPicPr>
        <p:blipFill>
          <a:blip r:embed="rId4"/>
          <a:stretch>
            <a:fillRect/>
          </a:stretch>
        </p:blipFill>
        <p:spPr>
          <a:xfrm>
            <a:off x="4293219" y="3390392"/>
            <a:ext cx="5219555" cy="4578332"/>
          </a:xfrm>
          <a:prstGeom prst="rect">
            <a:avLst/>
          </a:prstGeom>
        </p:spPr>
      </p:pic>
      <p:sp>
        <p:nvSpPr>
          <p:cNvPr id="7" name="TextBox 6">
            <a:extLst>
              <a:ext uri="{FF2B5EF4-FFF2-40B4-BE49-F238E27FC236}">
                <a16:creationId xmlns:a16="http://schemas.microsoft.com/office/drawing/2014/main" id="{3294629C-E55B-2904-2680-EF54BF72CEA6}"/>
              </a:ext>
            </a:extLst>
          </p:cNvPr>
          <p:cNvSpPr txBox="1"/>
          <p:nvPr/>
        </p:nvSpPr>
        <p:spPr>
          <a:xfrm>
            <a:off x="3103620" y="1034568"/>
            <a:ext cx="8040030" cy="461217"/>
          </a:xfrm>
          <a:prstGeom prst="rect">
            <a:avLst/>
          </a:prstGeom>
          <a:noFill/>
        </p:spPr>
        <p:txBody>
          <a:bodyPr wrap="square">
            <a:spAutoFit/>
          </a:bodyPr>
          <a:lstStyle/>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b="1" dirty="0">
                <a:solidFill>
                  <a:srgbClr val="405449"/>
                </a:solidFill>
                <a:latin typeface="Fraunces" pitchFamily="34" charset="0"/>
              </a:rPr>
              <a:t>Calculating fulfillment time as the difference between day and shipday.</a:t>
            </a:r>
          </a:p>
        </p:txBody>
      </p:sp>
    </p:spTree>
    <p:extLst>
      <p:ext uri="{BB962C8B-B14F-4D97-AF65-F5344CB8AC3E}">
        <p14:creationId xmlns:p14="http://schemas.microsoft.com/office/powerpoint/2010/main" val="1238995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9297B-EB7A-6094-6BBD-B97D60759D09}"/>
              </a:ext>
            </a:extLst>
          </p:cNvPr>
          <p:cNvPicPr>
            <a:picLocks noChangeAspect="1"/>
          </p:cNvPicPr>
          <p:nvPr/>
        </p:nvPicPr>
        <p:blipFill>
          <a:blip r:embed="rId3"/>
          <a:stretch>
            <a:fillRect/>
          </a:stretch>
        </p:blipFill>
        <p:spPr>
          <a:xfrm>
            <a:off x="3226187" y="1580534"/>
            <a:ext cx="8178025" cy="2063925"/>
          </a:xfrm>
          <a:prstGeom prst="rect">
            <a:avLst/>
          </a:prstGeom>
        </p:spPr>
      </p:pic>
      <p:pic>
        <p:nvPicPr>
          <p:cNvPr id="5" name="Picture 4">
            <a:extLst>
              <a:ext uri="{FF2B5EF4-FFF2-40B4-BE49-F238E27FC236}">
                <a16:creationId xmlns:a16="http://schemas.microsoft.com/office/drawing/2014/main" id="{5EACF5A3-11F0-3849-5DFA-5739471A319C}"/>
              </a:ext>
            </a:extLst>
          </p:cNvPr>
          <p:cNvPicPr>
            <a:picLocks noChangeAspect="1"/>
          </p:cNvPicPr>
          <p:nvPr/>
        </p:nvPicPr>
        <p:blipFill>
          <a:blip r:embed="rId4"/>
          <a:stretch>
            <a:fillRect/>
          </a:stretch>
        </p:blipFill>
        <p:spPr>
          <a:xfrm>
            <a:off x="4646906" y="3872615"/>
            <a:ext cx="4801677" cy="4255378"/>
          </a:xfrm>
          <a:prstGeom prst="rect">
            <a:avLst/>
          </a:prstGeom>
        </p:spPr>
      </p:pic>
      <p:sp>
        <p:nvSpPr>
          <p:cNvPr id="7" name="TextBox 6">
            <a:extLst>
              <a:ext uri="{FF2B5EF4-FFF2-40B4-BE49-F238E27FC236}">
                <a16:creationId xmlns:a16="http://schemas.microsoft.com/office/drawing/2014/main" id="{B7795084-C337-1986-1A13-F4DF84321865}"/>
              </a:ext>
            </a:extLst>
          </p:cNvPr>
          <p:cNvSpPr txBox="1"/>
          <p:nvPr/>
        </p:nvSpPr>
        <p:spPr>
          <a:xfrm>
            <a:off x="2691103" y="304555"/>
            <a:ext cx="8780190" cy="876715"/>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Aggregated total sales using groupby on Name, producing a bar chart to visualize total sales across different territories.</a:t>
            </a:r>
          </a:p>
        </p:txBody>
      </p:sp>
    </p:spTree>
    <p:extLst>
      <p:ext uri="{BB962C8B-B14F-4D97-AF65-F5344CB8AC3E}">
        <p14:creationId xmlns:p14="http://schemas.microsoft.com/office/powerpoint/2010/main" val="2427192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26AD60-81A3-D3AC-EB80-CED37121118B}"/>
              </a:ext>
            </a:extLst>
          </p:cNvPr>
          <p:cNvPicPr>
            <a:picLocks noChangeAspect="1"/>
          </p:cNvPicPr>
          <p:nvPr/>
        </p:nvPicPr>
        <p:blipFill>
          <a:blip r:embed="rId3"/>
          <a:stretch>
            <a:fillRect/>
          </a:stretch>
        </p:blipFill>
        <p:spPr>
          <a:xfrm>
            <a:off x="2949931" y="1397559"/>
            <a:ext cx="8451782" cy="1948638"/>
          </a:xfrm>
          <a:prstGeom prst="rect">
            <a:avLst/>
          </a:prstGeom>
        </p:spPr>
      </p:pic>
      <p:pic>
        <p:nvPicPr>
          <p:cNvPr id="5" name="Picture 4">
            <a:extLst>
              <a:ext uri="{FF2B5EF4-FFF2-40B4-BE49-F238E27FC236}">
                <a16:creationId xmlns:a16="http://schemas.microsoft.com/office/drawing/2014/main" id="{F6AF3B8C-9BF4-DF53-7B36-A88AEA68BB13}"/>
              </a:ext>
            </a:extLst>
          </p:cNvPr>
          <p:cNvPicPr>
            <a:picLocks noChangeAspect="1"/>
          </p:cNvPicPr>
          <p:nvPr/>
        </p:nvPicPr>
        <p:blipFill>
          <a:blip r:embed="rId4"/>
          <a:stretch>
            <a:fillRect/>
          </a:stretch>
        </p:blipFill>
        <p:spPr>
          <a:xfrm>
            <a:off x="4152106" y="3562653"/>
            <a:ext cx="5456393" cy="4496190"/>
          </a:xfrm>
          <a:prstGeom prst="rect">
            <a:avLst/>
          </a:prstGeom>
        </p:spPr>
      </p:pic>
      <p:sp>
        <p:nvSpPr>
          <p:cNvPr id="7" name="TextBox 6">
            <a:extLst>
              <a:ext uri="{FF2B5EF4-FFF2-40B4-BE49-F238E27FC236}">
                <a16:creationId xmlns:a16="http://schemas.microsoft.com/office/drawing/2014/main" id="{06A576DD-2113-7027-F68A-6A8F238092F5}"/>
              </a:ext>
            </a:extLst>
          </p:cNvPr>
          <p:cNvSpPr txBox="1"/>
          <p:nvPr/>
        </p:nvSpPr>
        <p:spPr>
          <a:xfrm>
            <a:off x="2436541" y="304388"/>
            <a:ext cx="8887522" cy="876715"/>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Analyzed yearly sales trends by grouping data by year and plotting total sales, indicating growth or decline trends over the years.</a:t>
            </a:r>
          </a:p>
        </p:txBody>
      </p:sp>
    </p:spTree>
    <p:extLst>
      <p:ext uri="{BB962C8B-B14F-4D97-AF65-F5344CB8AC3E}">
        <p14:creationId xmlns:p14="http://schemas.microsoft.com/office/powerpoint/2010/main" val="3215085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F9E51-49A3-BA1C-A0CD-31327E9751A3}"/>
              </a:ext>
            </a:extLst>
          </p:cNvPr>
          <p:cNvPicPr>
            <a:picLocks noChangeAspect="1"/>
          </p:cNvPicPr>
          <p:nvPr/>
        </p:nvPicPr>
        <p:blipFill>
          <a:blip r:embed="rId3"/>
          <a:stretch>
            <a:fillRect/>
          </a:stretch>
        </p:blipFill>
        <p:spPr>
          <a:xfrm>
            <a:off x="3155794" y="1216601"/>
            <a:ext cx="8558779" cy="2152663"/>
          </a:xfrm>
          <a:prstGeom prst="rect">
            <a:avLst/>
          </a:prstGeom>
        </p:spPr>
      </p:pic>
      <p:pic>
        <p:nvPicPr>
          <p:cNvPr id="5" name="Picture 4">
            <a:extLst>
              <a:ext uri="{FF2B5EF4-FFF2-40B4-BE49-F238E27FC236}">
                <a16:creationId xmlns:a16="http://schemas.microsoft.com/office/drawing/2014/main" id="{33AC5004-FA9C-DDB6-40CA-0480637CE2EF}"/>
              </a:ext>
            </a:extLst>
          </p:cNvPr>
          <p:cNvPicPr>
            <a:picLocks noChangeAspect="1"/>
          </p:cNvPicPr>
          <p:nvPr/>
        </p:nvPicPr>
        <p:blipFill>
          <a:blip r:embed="rId4"/>
          <a:stretch>
            <a:fillRect/>
          </a:stretch>
        </p:blipFill>
        <p:spPr>
          <a:xfrm>
            <a:off x="4274663" y="3679251"/>
            <a:ext cx="5768840" cy="4305673"/>
          </a:xfrm>
          <a:prstGeom prst="rect">
            <a:avLst/>
          </a:prstGeom>
        </p:spPr>
      </p:pic>
      <p:sp>
        <p:nvSpPr>
          <p:cNvPr id="7" name="TextBox 6">
            <a:extLst>
              <a:ext uri="{FF2B5EF4-FFF2-40B4-BE49-F238E27FC236}">
                <a16:creationId xmlns:a16="http://schemas.microsoft.com/office/drawing/2014/main" id="{0C4B06BB-7A03-FB78-D1AD-B2826F1B7977}"/>
              </a:ext>
            </a:extLst>
          </p:cNvPr>
          <p:cNvSpPr txBox="1"/>
          <p:nvPr/>
        </p:nvSpPr>
        <p:spPr>
          <a:xfrm>
            <a:off x="2152185" y="333885"/>
            <a:ext cx="10326030" cy="461217"/>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Identified the top 10 customers by total sales, visualized through a horizontal bar chart.</a:t>
            </a:r>
          </a:p>
        </p:txBody>
      </p:sp>
    </p:spTree>
    <p:extLst>
      <p:ext uri="{BB962C8B-B14F-4D97-AF65-F5344CB8AC3E}">
        <p14:creationId xmlns:p14="http://schemas.microsoft.com/office/powerpoint/2010/main" val="1330827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48BB0-0C05-4919-3C10-FFEE54247161}"/>
              </a:ext>
            </a:extLst>
          </p:cNvPr>
          <p:cNvPicPr>
            <a:picLocks noChangeAspect="1"/>
          </p:cNvPicPr>
          <p:nvPr/>
        </p:nvPicPr>
        <p:blipFill>
          <a:blip r:embed="rId3"/>
          <a:stretch>
            <a:fillRect/>
          </a:stretch>
        </p:blipFill>
        <p:spPr>
          <a:xfrm>
            <a:off x="2412901" y="1018925"/>
            <a:ext cx="10362160" cy="1386321"/>
          </a:xfrm>
          <a:prstGeom prst="rect">
            <a:avLst/>
          </a:prstGeom>
        </p:spPr>
      </p:pic>
      <p:grpSp>
        <p:nvGrpSpPr>
          <p:cNvPr id="6" name="Group 5">
            <a:extLst>
              <a:ext uri="{FF2B5EF4-FFF2-40B4-BE49-F238E27FC236}">
                <a16:creationId xmlns:a16="http://schemas.microsoft.com/office/drawing/2014/main" id="{49A02380-D2C3-9A30-F700-027764BAA01C}"/>
              </a:ext>
            </a:extLst>
          </p:cNvPr>
          <p:cNvGrpSpPr/>
          <p:nvPr/>
        </p:nvGrpSpPr>
        <p:grpSpPr>
          <a:xfrm>
            <a:off x="4294147" y="2625453"/>
            <a:ext cx="6253980" cy="5493658"/>
            <a:chOff x="3973540" y="601499"/>
            <a:chExt cx="6683319" cy="6279600"/>
          </a:xfrm>
        </p:grpSpPr>
        <p:pic>
          <p:nvPicPr>
            <p:cNvPr id="4" name="Picture 3">
              <a:extLst>
                <a:ext uri="{FF2B5EF4-FFF2-40B4-BE49-F238E27FC236}">
                  <a16:creationId xmlns:a16="http://schemas.microsoft.com/office/drawing/2014/main" id="{D8585979-1BB3-C621-43E1-6DBB12551BB2}"/>
                </a:ext>
              </a:extLst>
            </p:cNvPr>
            <p:cNvPicPr>
              <a:picLocks noChangeAspect="1"/>
            </p:cNvPicPr>
            <p:nvPr/>
          </p:nvPicPr>
          <p:blipFill>
            <a:blip r:embed="rId4"/>
            <a:stretch>
              <a:fillRect/>
            </a:stretch>
          </p:blipFill>
          <p:spPr>
            <a:xfrm>
              <a:off x="3973540" y="1348500"/>
              <a:ext cx="6683319" cy="5532599"/>
            </a:xfrm>
            <a:prstGeom prst="rect">
              <a:avLst/>
            </a:prstGeom>
          </p:spPr>
        </p:pic>
        <p:pic>
          <p:nvPicPr>
            <p:cNvPr id="5" name="Picture 4">
              <a:extLst>
                <a:ext uri="{FF2B5EF4-FFF2-40B4-BE49-F238E27FC236}">
                  <a16:creationId xmlns:a16="http://schemas.microsoft.com/office/drawing/2014/main" id="{5BC6049F-0430-B41D-A8EE-579319A3A59A}"/>
                </a:ext>
              </a:extLst>
            </p:cNvPr>
            <p:cNvPicPr>
              <a:picLocks noChangeAspect="1"/>
            </p:cNvPicPr>
            <p:nvPr/>
          </p:nvPicPr>
          <p:blipFill>
            <a:blip r:embed="rId5"/>
            <a:stretch>
              <a:fillRect/>
            </a:stretch>
          </p:blipFill>
          <p:spPr>
            <a:xfrm>
              <a:off x="5739789" y="601499"/>
              <a:ext cx="2682472" cy="358171"/>
            </a:xfrm>
            <a:prstGeom prst="rect">
              <a:avLst/>
            </a:prstGeom>
          </p:spPr>
        </p:pic>
      </p:grpSp>
      <p:sp>
        <p:nvSpPr>
          <p:cNvPr id="8" name="TextBox 7">
            <a:extLst>
              <a:ext uri="{FF2B5EF4-FFF2-40B4-BE49-F238E27FC236}">
                <a16:creationId xmlns:a16="http://schemas.microsoft.com/office/drawing/2014/main" id="{E927F60E-AE86-3994-BAD2-CF377E5C213C}"/>
              </a:ext>
            </a:extLst>
          </p:cNvPr>
          <p:cNvSpPr txBox="1"/>
          <p:nvPr/>
        </p:nvSpPr>
        <p:spPr>
          <a:xfrm>
            <a:off x="1360449" y="321349"/>
            <a:ext cx="12121376" cy="461217"/>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Visualized sales distribution by territory using a pie chart, showing the proportion of total sales per territory.</a:t>
            </a:r>
          </a:p>
        </p:txBody>
      </p:sp>
    </p:spTree>
    <p:extLst>
      <p:ext uri="{BB962C8B-B14F-4D97-AF65-F5344CB8AC3E}">
        <p14:creationId xmlns:p14="http://schemas.microsoft.com/office/powerpoint/2010/main" val="1030918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99048A-8124-B8BE-4EA6-8F7593BBEBCC}"/>
              </a:ext>
            </a:extLst>
          </p:cNvPr>
          <p:cNvPicPr>
            <a:picLocks noChangeAspect="1"/>
          </p:cNvPicPr>
          <p:nvPr/>
        </p:nvPicPr>
        <p:blipFill>
          <a:blip r:embed="rId3"/>
          <a:stretch>
            <a:fillRect/>
          </a:stretch>
        </p:blipFill>
        <p:spPr>
          <a:xfrm>
            <a:off x="4081347" y="3888439"/>
            <a:ext cx="6209908" cy="4210107"/>
          </a:xfrm>
          <a:prstGeom prst="rect">
            <a:avLst/>
          </a:prstGeom>
        </p:spPr>
      </p:pic>
      <p:pic>
        <p:nvPicPr>
          <p:cNvPr id="12" name="Picture 11">
            <a:extLst>
              <a:ext uri="{FF2B5EF4-FFF2-40B4-BE49-F238E27FC236}">
                <a16:creationId xmlns:a16="http://schemas.microsoft.com/office/drawing/2014/main" id="{E598D567-BF91-69A1-DEC1-AA01DF40AE6D}"/>
              </a:ext>
            </a:extLst>
          </p:cNvPr>
          <p:cNvPicPr>
            <a:picLocks noChangeAspect="1"/>
          </p:cNvPicPr>
          <p:nvPr/>
        </p:nvPicPr>
        <p:blipFill>
          <a:blip r:embed="rId4"/>
          <a:stretch>
            <a:fillRect/>
          </a:stretch>
        </p:blipFill>
        <p:spPr>
          <a:xfrm>
            <a:off x="1838630" y="1696827"/>
            <a:ext cx="11191021" cy="2075228"/>
          </a:xfrm>
          <a:prstGeom prst="rect">
            <a:avLst/>
          </a:prstGeom>
        </p:spPr>
      </p:pic>
      <p:sp>
        <p:nvSpPr>
          <p:cNvPr id="7" name="TextBox 6">
            <a:extLst>
              <a:ext uri="{FF2B5EF4-FFF2-40B4-BE49-F238E27FC236}">
                <a16:creationId xmlns:a16="http://schemas.microsoft.com/office/drawing/2014/main" id="{0DCB13C9-C487-A84E-99EC-FC7958C2D50F}"/>
              </a:ext>
            </a:extLst>
          </p:cNvPr>
          <p:cNvSpPr txBox="1"/>
          <p:nvPr/>
        </p:nvSpPr>
        <p:spPr>
          <a:xfrm>
            <a:off x="2519515" y="435891"/>
            <a:ext cx="9333571" cy="876715"/>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Sales were further analyzed on a quarterly basis, showing trends through line plots for a more granular view of sales performance.</a:t>
            </a:r>
          </a:p>
        </p:txBody>
      </p:sp>
    </p:spTree>
    <p:extLst>
      <p:ext uri="{BB962C8B-B14F-4D97-AF65-F5344CB8AC3E}">
        <p14:creationId xmlns:p14="http://schemas.microsoft.com/office/powerpoint/2010/main" val="91980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451493"/>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pitchFamily="34" charset="0"/>
                <a:ea typeface="Fraunces" pitchFamily="34" charset="-122"/>
                <a:cs typeface="Fraunces" pitchFamily="34" charset="-120"/>
              </a:rPr>
              <a:t>Metrics And KPIs</a:t>
            </a:r>
            <a:endParaRPr lang="en-US" sz="4850" dirty="0"/>
          </a:p>
        </p:txBody>
      </p:sp>
      <p:sp>
        <p:nvSpPr>
          <p:cNvPr id="3" name="Text 1"/>
          <p:cNvSpPr/>
          <p:nvPr/>
        </p:nvSpPr>
        <p:spPr>
          <a:xfrm>
            <a:off x="1223847" y="2717497"/>
            <a:ext cx="3086100" cy="385763"/>
          </a:xfrm>
          <a:prstGeom prst="rect">
            <a:avLst/>
          </a:prstGeom>
          <a:noFill/>
          <a:ln/>
        </p:spPr>
        <p:txBody>
          <a:bodyPr wrap="none" lIns="0" tIns="0" rIns="0" bIns="0" rtlCol="0" anchor="t"/>
          <a:lstStyle/>
          <a:p>
            <a:pPr marL="0" indent="0">
              <a:lnSpc>
                <a:spcPts val="3000"/>
              </a:lnSpc>
              <a:buNone/>
            </a:pPr>
            <a:r>
              <a:rPr lang="en-US" sz="2400" b="1" u="sng" dirty="0">
                <a:solidFill>
                  <a:srgbClr val="3B4540"/>
                </a:solidFill>
                <a:latin typeface="Fraunces" pitchFamily="34" charset="0"/>
                <a:ea typeface="Fraunces" pitchFamily="34" charset="-122"/>
                <a:cs typeface="Fraunces" pitchFamily="34" charset="-120"/>
              </a:rPr>
              <a:t>Sales Metrics</a:t>
            </a:r>
            <a:endParaRPr lang="en-US" sz="2400" u="sng" dirty="0"/>
          </a:p>
        </p:txBody>
      </p:sp>
      <p:sp>
        <p:nvSpPr>
          <p:cNvPr id="4" name="Text 2"/>
          <p:cNvSpPr/>
          <p:nvPr/>
        </p:nvSpPr>
        <p:spPr>
          <a:xfrm>
            <a:off x="461465" y="3365658"/>
            <a:ext cx="3618753" cy="4099078"/>
          </a:xfrm>
          <a:prstGeom prst="rect">
            <a:avLst/>
          </a:prstGeom>
          <a:noFill/>
          <a:ln/>
        </p:spPr>
        <p:txBody>
          <a:bodyPr wrap="square" lIns="0" tIns="0" rIns="0" bIns="0" rtlCol="0" anchor="t"/>
          <a:lstStyle/>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Total Sales</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Total COGS </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Profit &amp; Profit Margin </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Total Freight </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Total Tax </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ea typeface="Nobile" pitchFamily="34" charset="-122"/>
                <a:cs typeface="Nobile" pitchFamily="34" charset="-120"/>
              </a:rPr>
              <a:t>Sales by years and quarter</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rPr>
              <a:t>Sales by country region &amp; Territory</a:t>
            </a:r>
          </a:p>
          <a:p>
            <a:pPr marL="342900" indent="-342900">
              <a:lnSpc>
                <a:spcPct val="200000"/>
              </a:lnSpc>
              <a:buFont typeface="Wingdings" panose="05000000000000000000" pitchFamily="2" charset="2"/>
              <a:buChar char="ü"/>
            </a:pPr>
            <a:r>
              <a:rPr lang="en-US" sz="1400" dirty="0">
                <a:solidFill>
                  <a:srgbClr val="405449"/>
                </a:solidFill>
                <a:latin typeface="Nobile" pitchFamily="34" charset="0"/>
              </a:rPr>
              <a:t>Sales by category &amp; product name</a:t>
            </a:r>
            <a:endParaRPr lang="en-US" sz="1400" dirty="0"/>
          </a:p>
        </p:txBody>
      </p:sp>
      <p:sp>
        <p:nvSpPr>
          <p:cNvPr id="5" name="Text 3"/>
          <p:cNvSpPr/>
          <p:nvPr/>
        </p:nvSpPr>
        <p:spPr>
          <a:xfrm>
            <a:off x="5493187" y="2717496"/>
            <a:ext cx="3086100" cy="385763"/>
          </a:xfrm>
          <a:prstGeom prst="rect">
            <a:avLst/>
          </a:prstGeom>
          <a:noFill/>
          <a:ln/>
        </p:spPr>
        <p:txBody>
          <a:bodyPr wrap="none" lIns="0" tIns="0" rIns="0" bIns="0" rtlCol="0" anchor="t"/>
          <a:lstStyle/>
          <a:p>
            <a:pPr marL="0" indent="0">
              <a:lnSpc>
                <a:spcPts val="3000"/>
              </a:lnSpc>
              <a:buNone/>
            </a:pPr>
            <a:r>
              <a:rPr lang="en-US" sz="2400" b="1" u="sng" dirty="0">
                <a:solidFill>
                  <a:srgbClr val="3B4540"/>
                </a:solidFill>
                <a:latin typeface="Fraunces" pitchFamily="34" charset="0"/>
                <a:ea typeface="Fraunces" pitchFamily="34" charset="-122"/>
                <a:cs typeface="Fraunces" pitchFamily="34" charset="-120"/>
              </a:rPr>
              <a:t>Customers Metrics</a:t>
            </a:r>
            <a:endParaRPr lang="en-US" sz="2400" u="sng" dirty="0"/>
          </a:p>
        </p:txBody>
      </p:sp>
      <p:sp>
        <p:nvSpPr>
          <p:cNvPr id="6" name="Text 4"/>
          <p:cNvSpPr/>
          <p:nvPr/>
        </p:nvSpPr>
        <p:spPr>
          <a:xfrm>
            <a:off x="4984505" y="3333595"/>
            <a:ext cx="4661389" cy="3879234"/>
          </a:xfrm>
          <a:prstGeom prst="rect">
            <a:avLst/>
          </a:prstGeom>
          <a:noFill/>
          <a:ln/>
        </p:spPr>
        <p:txBody>
          <a:bodyPr wrap="square" lIns="0" tIns="0" rIns="0" bIns="0" rtlCol="0" anchor="t"/>
          <a:lstStyle/>
          <a:p>
            <a:pPr marL="342900" indent="-342900">
              <a:lnSpc>
                <a:spcPct val="200000"/>
              </a:lnSpc>
              <a:buFont typeface="Wingdings" panose="05000000000000000000" pitchFamily="2" charset="2"/>
              <a:buChar char="ü"/>
            </a:pPr>
            <a:r>
              <a:rPr lang="en-US" sz="1400" dirty="0">
                <a:latin typeface="Nobile" panose="020B0604020202020204" charset="0"/>
              </a:rPr>
              <a:t>Number of customers </a:t>
            </a:r>
          </a:p>
          <a:p>
            <a:pPr marL="342900" indent="-342900">
              <a:lnSpc>
                <a:spcPct val="200000"/>
              </a:lnSpc>
              <a:buFont typeface="Wingdings" panose="05000000000000000000" pitchFamily="2" charset="2"/>
              <a:buChar char="ü"/>
            </a:pPr>
            <a:r>
              <a:rPr lang="en-US" sz="1400" dirty="0">
                <a:latin typeface="Nobile" panose="020B0604020202020204" charset="0"/>
              </a:rPr>
              <a:t> Number of stores  </a:t>
            </a:r>
          </a:p>
          <a:p>
            <a:pPr marL="342900" indent="-342900">
              <a:lnSpc>
                <a:spcPct val="200000"/>
              </a:lnSpc>
              <a:buFont typeface="Wingdings" panose="05000000000000000000" pitchFamily="2" charset="2"/>
              <a:buChar char="ü"/>
            </a:pPr>
            <a:r>
              <a:rPr lang="en-US" sz="1400" dirty="0">
                <a:latin typeface="Nobile" panose="020B0604020202020204" charset="0"/>
              </a:rPr>
              <a:t>Number of  orders  </a:t>
            </a:r>
          </a:p>
          <a:p>
            <a:pPr marL="342900" indent="-342900">
              <a:lnSpc>
                <a:spcPct val="200000"/>
              </a:lnSpc>
              <a:buFont typeface="Wingdings" panose="05000000000000000000" pitchFamily="2" charset="2"/>
              <a:buChar char="ü"/>
            </a:pPr>
            <a:r>
              <a:rPr lang="en-US" sz="1400" dirty="0">
                <a:latin typeface="Nobile" panose="020B0604020202020204" charset="0"/>
              </a:rPr>
              <a:t>Number of  order quantity</a:t>
            </a:r>
          </a:p>
          <a:p>
            <a:pPr marL="342900" indent="-342900">
              <a:lnSpc>
                <a:spcPct val="200000"/>
              </a:lnSpc>
              <a:buFont typeface="Wingdings" panose="05000000000000000000" pitchFamily="2" charset="2"/>
              <a:buChar char="ü"/>
            </a:pPr>
            <a:r>
              <a:rPr lang="en-US" sz="1400" dirty="0">
                <a:latin typeface="Nobile" panose="020B0604020202020204" charset="0"/>
              </a:rPr>
              <a:t>Number of customers by gender</a:t>
            </a:r>
          </a:p>
          <a:p>
            <a:pPr marL="342900" indent="-342900">
              <a:lnSpc>
                <a:spcPct val="200000"/>
              </a:lnSpc>
              <a:buFont typeface="Wingdings" panose="05000000000000000000" pitchFamily="2" charset="2"/>
              <a:buChar char="ü"/>
            </a:pPr>
            <a:r>
              <a:rPr lang="en-US" sz="1400" dirty="0">
                <a:latin typeface="Nobile" panose="020B0604020202020204" charset="0"/>
              </a:rPr>
              <a:t>Number of customers by marital status</a:t>
            </a:r>
          </a:p>
          <a:p>
            <a:pPr marL="342900" indent="-342900">
              <a:lnSpc>
                <a:spcPct val="200000"/>
              </a:lnSpc>
              <a:buFont typeface="Wingdings" panose="05000000000000000000" pitchFamily="2" charset="2"/>
              <a:buChar char="ü"/>
            </a:pPr>
            <a:r>
              <a:rPr lang="en-US" sz="1400" dirty="0">
                <a:latin typeface="Nobile" panose="020B0604020202020204" charset="0"/>
              </a:rPr>
              <a:t>Number of customers by education</a:t>
            </a:r>
          </a:p>
          <a:p>
            <a:pPr marL="342900" indent="-342900">
              <a:lnSpc>
                <a:spcPct val="200000"/>
              </a:lnSpc>
              <a:buFont typeface="Wingdings" panose="05000000000000000000" pitchFamily="2" charset="2"/>
              <a:buChar char="ü"/>
            </a:pPr>
            <a:r>
              <a:rPr lang="en-US" sz="1400" dirty="0">
                <a:latin typeface="Nobile" panose="020B0604020202020204" charset="0"/>
              </a:rPr>
              <a:t>Number of customers by age group</a:t>
            </a:r>
          </a:p>
          <a:p>
            <a:pPr marL="342900" indent="-342900">
              <a:lnSpc>
                <a:spcPct val="200000"/>
              </a:lnSpc>
              <a:buFont typeface="Wingdings" panose="05000000000000000000" pitchFamily="2" charset="2"/>
              <a:buChar char="ü"/>
            </a:pPr>
            <a:r>
              <a:rPr lang="en-US" sz="1400" dirty="0">
                <a:latin typeface="Nobile" panose="020B0604020202020204" charset="0"/>
              </a:rPr>
              <a:t>Top 5 customers (total sales)</a:t>
            </a:r>
          </a:p>
        </p:txBody>
      </p:sp>
      <p:cxnSp>
        <p:nvCxnSpPr>
          <p:cNvPr id="8" name="Straight Connector 7">
            <a:extLst>
              <a:ext uri="{FF2B5EF4-FFF2-40B4-BE49-F238E27FC236}">
                <a16:creationId xmlns:a16="http://schemas.microsoft.com/office/drawing/2014/main" id="{CFF2FC8B-2AC3-6D2A-06CC-2B7D5A7862A9}"/>
              </a:ext>
            </a:extLst>
          </p:cNvPr>
          <p:cNvCxnSpPr>
            <a:cxnSpLocks/>
          </p:cNvCxnSpPr>
          <p:nvPr/>
        </p:nvCxnSpPr>
        <p:spPr>
          <a:xfrm>
            <a:off x="4466064" y="2717496"/>
            <a:ext cx="0" cy="4452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EB1BF9-9CFE-C033-4AD0-D20C8739ACA1}"/>
              </a:ext>
            </a:extLst>
          </p:cNvPr>
          <p:cNvCxnSpPr>
            <a:cxnSpLocks/>
          </p:cNvCxnSpPr>
          <p:nvPr/>
        </p:nvCxnSpPr>
        <p:spPr>
          <a:xfrm>
            <a:off x="9474820" y="2717497"/>
            <a:ext cx="0" cy="4452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3">
            <a:extLst>
              <a:ext uri="{FF2B5EF4-FFF2-40B4-BE49-F238E27FC236}">
                <a16:creationId xmlns:a16="http://schemas.microsoft.com/office/drawing/2014/main" id="{CC9C3BFA-979F-8B63-FD2D-7AB80F61B0EC}"/>
              </a:ext>
            </a:extLst>
          </p:cNvPr>
          <p:cNvSpPr/>
          <p:nvPr/>
        </p:nvSpPr>
        <p:spPr>
          <a:xfrm>
            <a:off x="10780904" y="2717495"/>
            <a:ext cx="3086100" cy="385763"/>
          </a:xfrm>
          <a:prstGeom prst="rect">
            <a:avLst/>
          </a:prstGeom>
          <a:noFill/>
          <a:ln/>
        </p:spPr>
        <p:txBody>
          <a:bodyPr wrap="none" lIns="0" tIns="0" rIns="0" bIns="0" rtlCol="0" anchor="t"/>
          <a:lstStyle/>
          <a:p>
            <a:pPr marL="0" indent="0">
              <a:lnSpc>
                <a:spcPts val="3000"/>
              </a:lnSpc>
              <a:buNone/>
            </a:pPr>
            <a:r>
              <a:rPr lang="en-US" sz="2400" b="1" u="sng" dirty="0">
                <a:solidFill>
                  <a:srgbClr val="3B4540"/>
                </a:solidFill>
                <a:latin typeface="Fraunces" pitchFamily="34" charset="0"/>
                <a:ea typeface="Fraunces" pitchFamily="34" charset="-122"/>
                <a:cs typeface="Fraunces" pitchFamily="34" charset="-120"/>
              </a:rPr>
              <a:t>Products Metrics</a:t>
            </a:r>
            <a:endParaRPr lang="en-US" sz="2400" u="sng" dirty="0"/>
          </a:p>
        </p:txBody>
      </p:sp>
      <p:sp>
        <p:nvSpPr>
          <p:cNvPr id="12" name="Text 4">
            <a:extLst>
              <a:ext uri="{FF2B5EF4-FFF2-40B4-BE49-F238E27FC236}">
                <a16:creationId xmlns:a16="http://schemas.microsoft.com/office/drawing/2014/main" id="{99162019-AD42-CFA0-F42A-B7E3E4E8B44D}"/>
              </a:ext>
            </a:extLst>
          </p:cNvPr>
          <p:cNvSpPr/>
          <p:nvPr/>
        </p:nvSpPr>
        <p:spPr>
          <a:xfrm>
            <a:off x="9993260" y="3365656"/>
            <a:ext cx="4661389" cy="3626157"/>
          </a:xfrm>
          <a:prstGeom prst="rect">
            <a:avLst/>
          </a:prstGeom>
          <a:noFill/>
          <a:ln/>
        </p:spPr>
        <p:txBody>
          <a:bodyPr wrap="square" lIns="0" tIns="0" rIns="0" bIns="0" rtlCol="0" anchor="t"/>
          <a:lstStyle/>
          <a:p>
            <a:pPr marL="342900" indent="-342900">
              <a:lnSpc>
                <a:spcPct val="200000"/>
              </a:lnSpc>
              <a:buFont typeface="Wingdings" panose="05000000000000000000" pitchFamily="2" charset="2"/>
              <a:buChar char="ü"/>
            </a:pPr>
            <a:r>
              <a:rPr lang="en-US" sz="1400" dirty="0">
                <a:latin typeface="Nobile" panose="020B0604020202020204" charset="0"/>
              </a:rPr>
              <a:t>Number of products</a:t>
            </a:r>
          </a:p>
          <a:p>
            <a:pPr marL="342900" indent="-342900">
              <a:lnSpc>
                <a:spcPct val="200000"/>
              </a:lnSpc>
              <a:buFont typeface="Wingdings" panose="05000000000000000000" pitchFamily="2" charset="2"/>
              <a:buChar char="ü"/>
            </a:pPr>
            <a:r>
              <a:rPr lang="en-US" sz="1400" dirty="0">
                <a:latin typeface="Nobile" panose="020B0604020202020204" charset="0"/>
              </a:rPr>
              <a:t>Order quantity by category</a:t>
            </a:r>
          </a:p>
          <a:p>
            <a:pPr marL="342900" indent="-342900">
              <a:lnSpc>
                <a:spcPct val="200000"/>
              </a:lnSpc>
              <a:buFont typeface="Wingdings" panose="05000000000000000000" pitchFamily="2" charset="2"/>
              <a:buChar char="ü"/>
            </a:pPr>
            <a:r>
              <a:rPr lang="en-US" sz="1400" dirty="0">
                <a:latin typeface="Nobile" panose="020B0604020202020204" charset="0"/>
              </a:rPr>
              <a:t>Order quantity by subcategory</a:t>
            </a:r>
          </a:p>
          <a:p>
            <a:pPr marL="342900" indent="-342900">
              <a:lnSpc>
                <a:spcPct val="200000"/>
              </a:lnSpc>
              <a:buFont typeface="Wingdings" panose="05000000000000000000" pitchFamily="2" charset="2"/>
              <a:buChar char="ü"/>
            </a:pPr>
            <a:r>
              <a:rPr lang="en-US" sz="1400" dirty="0">
                <a:latin typeface="Nobile" panose="020B0604020202020204" charset="0"/>
              </a:rPr>
              <a:t>Order quantity by year and quarter</a:t>
            </a:r>
          </a:p>
          <a:p>
            <a:pPr marL="342900" indent="-342900">
              <a:lnSpc>
                <a:spcPct val="200000"/>
              </a:lnSpc>
              <a:buFont typeface="Wingdings" panose="05000000000000000000" pitchFamily="2" charset="2"/>
              <a:buChar char="ü"/>
            </a:pPr>
            <a:r>
              <a:rPr lang="en-US" sz="1400" dirty="0">
                <a:latin typeface="Nobile" panose="020B0604020202020204" charset="0"/>
              </a:rPr>
              <a:t>Order quantity by territory</a:t>
            </a:r>
          </a:p>
          <a:p>
            <a:pPr marL="342900" indent="-342900">
              <a:lnSpc>
                <a:spcPct val="200000"/>
              </a:lnSpc>
              <a:buFont typeface="Wingdings" panose="05000000000000000000" pitchFamily="2" charset="2"/>
              <a:buChar char="ü"/>
            </a:pPr>
            <a:r>
              <a:rPr lang="en-US" sz="1400" dirty="0">
                <a:latin typeface="Nobile" panose="020B0604020202020204" charset="0"/>
              </a:rPr>
              <a:t>Order quantity by product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EEA7C-DFCE-D5CD-8994-5AA19B116F4D}"/>
              </a:ext>
            </a:extLst>
          </p:cNvPr>
          <p:cNvPicPr>
            <a:picLocks noChangeAspect="1"/>
          </p:cNvPicPr>
          <p:nvPr/>
        </p:nvPicPr>
        <p:blipFill>
          <a:blip r:embed="rId3"/>
          <a:stretch>
            <a:fillRect/>
          </a:stretch>
        </p:blipFill>
        <p:spPr>
          <a:xfrm>
            <a:off x="3352553" y="1416621"/>
            <a:ext cx="8081411" cy="1756829"/>
          </a:xfrm>
          <a:prstGeom prst="rect">
            <a:avLst/>
          </a:prstGeom>
        </p:spPr>
      </p:pic>
      <p:pic>
        <p:nvPicPr>
          <p:cNvPr id="5" name="Picture 4">
            <a:extLst>
              <a:ext uri="{FF2B5EF4-FFF2-40B4-BE49-F238E27FC236}">
                <a16:creationId xmlns:a16="http://schemas.microsoft.com/office/drawing/2014/main" id="{049936AD-7657-05E2-28D3-EA2B194FA4D5}"/>
              </a:ext>
            </a:extLst>
          </p:cNvPr>
          <p:cNvPicPr>
            <a:picLocks noChangeAspect="1"/>
          </p:cNvPicPr>
          <p:nvPr/>
        </p:nvPicPr>
        <p:blipFill>
          <a:blip r:embed="rId4"/>
          <a:stretch>
            <a:fillRect/>
          </a:stretch>
        </p:blipFill>
        <p:spPr>
          <a:xfrm>
            <a:off x="4565567" y="3458162"/>
            <a:ext cx="5074230" cy="4638907"/>
          </a:xfrm>
          <a:prstGeom prst="rect">
            <a:avLst/>
          </a:prstGeom>
        </p:spPr>
      </p:pic>
      <p:sp>
        <p:nvSpPr>
          <p:cNvPr id="14" name="TextBox 13">
            <a:extLst>
              <a:ext uri="{FF2B5EF4-FFF2-40B4-BE49-F238E27FC236}">
                <a16:creationId xmlns:a16="http://schemas.microsoft.com/office/drawing/2014/main" id="{33EF543B-34F2-A876-B17B-155A92671B12}"/>
              </a:ext>
            </a:extLst>
          </p:cNvPr>
          <p:cNvSpPr txBox="1"/>
          <p:nvPr/>
        </p:nvSpPr>
        <p:spPr>
          <a:xfrm>
            <a:off x="1967529" y="285886"/>
            <a:ext cx="10695342" cy="876715"/>
          </a:xfrm>
          <a:prstGeom prst="rect">
            <a:avLst/>
          </a:prstGeom>
          <a:noFill/>
        </p:spPr>
        <p:txBody>
          <a:bodyPr wrap="square">
            <a:spAutoFit/>
          </a:bodyPr>
          <a:lstStyle/>
          <a:p>
            <a:pPr marL="742950" marR="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b="1" dirty="0">
                <a:solidFill>
                  <a:srgbClr val="405449"/>
                </a:solidFill>
                <a:latin typeface="Fraunces" pitchFamily="34" charset="0"/>
              </a:rPr>
              <a:t>Analyzed average fulfillment time per territory, displayed in a bar chart, highlighting efficiency across different regions.</a:t>
            </a:r>
          </a:p>
        </p:txBody>
      </p:sp>
    </p:spTree>
    <p:extLst>
      <p:ext uri="{BB962C8B-B14F-4D97-AF65-F5344CB8AC3E}">
        <p14:creationId xmlns:p14="http://schemas.microsoft.com/office/powerpoint/2010/main" val="1295554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910468" y="3770489"/>
            <a:ext cx="8640735" cy="783149"/>
          </a:xfrm>
          <a:prstGeom prst="rect">
            <a:avLst/>
          </a:prstGeom>
          <a:noFill/>
          <a:ln/>
        </p:spPr>
        <p:txBody>
          <a:bodyPr wrap="none" lIns="0" tIns="0" rIns="0" bIns="0" rtlCol="0" anchor="t"/>
          <a:lstStyle/>
          <a:p>
            <a:pPr marL="0" indent="0">
              <a:lnSpc>
                <a:spcPts val="6050"/>
              </a:lnSpc>
              <a:buNone/>
            </a:pPr>
            <a:r>
              <a:rPr lang="en-US" sz="19900" b="1" i="1" dirty="0">
                <a:solidFill>
                  <a:srgbClr val="3B4540"/>
                </a:solidFill>
                <a:effectLst>
                  <a:outerShdw blurRad="38100" dist="38100" dir="2700000" algn="tl">
                    <a:srgbClr val="000000">
                      <a:alpha val="43137"/>
                    </a:srgbClr>
                  </a:outerShdw>
                </a:effectLst>
                <a:latin typeface="Fraunces" pitchFamily="34" charset="0"/>
                <a:ea typeface="Fraunces" pitchFamily="34" charset="-122"/>
                <a:cs typeface="Fraunces" pitchFamily="34" charset="-120"/>
              </a:rPr>
              <a:t>Thanks </a:t>
            </a:r>
            <a:endParaRPr lang="en-US" sz="19900" i="1" dirty="0">
              <a:effectLst>
                <a:outerShdw blurRad="38100" dist="38100" dir="2700000" algn="tl">
                  <a:srgbClr val="000000">
                    <a:alpha val="43137"/>
                  </a:srgbClr>
                </a:outerShdw>
              </a:effectLst>
            </a:endParaRPr>
          </a:p>
        </p:txBody>
      </p:sp>
      <p:sp>
        <p:nvSpPr>
          <p:cNvPr id="5" name="مربع نص 4">
            <a:extLst>
              <a:ext uri="{FF2B5EF4-FFF2-40B4-BE49-F238E27FC236}">
                <a16:creationId xmlns:a16="http://schemas.microsoft.com/office/drawing/2014/main" id="{F775CB79-805F-5E40-80A7-F3BF970FDB5F}"/>
              </a:ext>
            </a:extLst>
          </p:cNvPr>
          <p:cNvSpPr txBox="1"/>
          <p:nvPr/>
        </p:nvSpPr>
        <p:spPr>
          <a:xfrm>
            <a:off x="6400800" y="3200400"/>
            <a:ext cx="1828800" cy="1828800"/>
          </a:xfrm>
          <a:prstGeom prst="rect">
            <a:avLst/>
          </a:prstGeom>
          <a:noFill/>
        </p:spPr>
        <p:txBody>
          <a:bodyPr wrap="square" rtlCol="1">
            <a:spAutoFit/>
          </a:bodyPr>
          <a:lstStyle/>
          <a:p>
            <a:pPr algn="r"/>
            <a:endParaRPr lang="ar-AE"/>
          </a:p>
        </p:txBody>
      </p:sp>
    </p:spTree>
    <p:extLst>
      <p:ext uri="{BB962C8B-B14F-4D97-AF65-F5344CB8AC3E}">
        <p14:creationId xmlns:p14="http://schemas.microsoft.com/office/powerpoint/2010/main" val="886543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64037" y="3814405"/>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pitchFamily="34" charset="0"/>
                <a:ea typeface="Fraunces" pitchFamily="34" charset="-122"/>
                <a:cs typeface="Fraunces" pitchFamily="34" charset="-120"/>
              </a:rPr>
              <a:t>Definitions</a:t>
            </a:r>
            <a:endParaRPr lang="en-US" sz="4850" dirty="0"/>
          </a:p>
        </p:txBody>
      </p:sp>
      <p:sp>
        <p:nvSpPr>
          <p:cNvPr id="4" name="Shape 1"/>
          <p:cNvSpPr/>
          <p:nvPr/>
        </p:nvSpPr>
        <p:spPr>
          <a:xfrm>
            <a:off x="864037" y="4956215"/>
            <a:ext cx="12902327" cy="2545080"/>
          </a:xfrm>
          <a:prstGeom prst="roundRect">
            <a:avLst>
              <a:gd name="adj" fmla="val 8731"/>
            </a:avLst>
          </a:prstGeom>
          <a:noFill/>
          <a:ln w="15240">
            <a:solidFill>
              <a:srgbClr val="000000">
                <a:alpha val="8000"/>
              </a:srgbClr>
            </a:solidFill>
            <a:prstDash val="solid"/>
          </a:ln>
        </p:spPr>
        <p:txBody>
          <a:bodyPr/>
          <a:lstStyle/>
          <a:p>
            <a:endParaRPr lang="en-US"/>
          </a:p>
        </p:txBody>
      </p:sp>
      <p:sp>
        <p:nvSpPr>
          <p:cNvPr id="5" name="Shape 2"/>
          <p:cNvSpPr/>
          <p:nvPr/>
        </p:nvSpPr>
        <p:spPr>
          <a:xfrm>
            <a:off x="879277" y="4971455"/>
            <a:ext cx="12871847" cy="1101566"/>
          </a:xfrm>
          <a:prstGeom prst="rect">
            <a:avLst/>
          </a:prstGeom>
          <a:solidFill>
            <a:srgbClr val="FFFFFF">
              <a:alpha val="4000"/>
            </a:srgbClr>
          </a:solidFill>
          <a:ln/>
        </p:spPr>
        <p:txBody>
          <a:bodyPr/>
          <a:lstStyle/>
          <a:p>
            <a:endParaRPr lang="en-US"/>
          </a:p>
        </p:txBody>
      </p:sp>
      <p:sp>
        <p:nvSpPr>
          <p:cNvPr id="6" name="Text 3"/>
          <p:cNvSpPr/>
          <p:nvPr/>
        </p:nvSpPr>
        <p:spPr>
          <a:xfrm>
            <a:off x="1126093" y="5127188"/>
            <a:ext cx="5938480"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Total Sales</a:t>
            </a:r>
            <a:endParaRPr lang="en-US" sz="1900" dirty="0"/>
          </a:p>
        </p:txBody>
      </p:sp>
      <p:sp>
        <p:nvSpPr>
          <p:cNvPr id="7" name="Text 4"/>
          <p:cNvSpPr/>
          <p:nvPr/>
        </p:nvSpPr>
        <p:spPr>
          <a:xfrm>
            <a:off x="7565827" y="5127188"/>
            <a:ext cx="5938480"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Sum of all sales transactions within a specified period.</a:t>
            </a:r>
            <a:endParaRPr lang="en-US" sz="1900" dirty="0"/>
          </a:p>
        </p:txBody>
      </p:sp>
      <p:sp>
        <p:nvSpPr>
          <p:cNvPr id="8" name="Shape 5"/>
          <p:cNvSpPr/>
          <p:nvPr/>
        </p:nvSpPr>
        <p:spPr>
          <a:xfrm>
            <a:off x="879277" y="6073021"/>
            <a:ext cx="12871847" cy="706517"/>
          </a:xfrm>
          <a:prstGeom prst="rect">
            <a:avLst/>
          </a:prstGeom>
          <a:solidFill>
            <a:srgbClr val="000000">
              <a:alpha val="4000"/>
            </a:srgbClr>
          </a:solidFill>
          <a:ln/>
        </p:spPr>
        <p:txBody>
          <a:bodyPr/>
          <a:lstStyle/>
          <a:p>
            <a:endParaRPr lang="en-US"/>
          </a:p>
        </p:txBody>
      </p:sp>
      <p:sp>
        <p:nvSpPr>
          <p:cNvPr id="9" name="Text 6"/>
          <p:cNvSpPr/>
          <p:nvPr/>
        </p:nvSpPr>
        <p:spPr>
          <a:xfrm>
            <a:off x="1126093" y="6228755"/>
            <a:ext cx="5938480"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Sales by Region</a:t>
            </a:r>
            <a:endParaRPr lang="en-US" sz="1900" dirty="0"/>
          </a:p>
        </p:txBody>
      </p:sp>
      <p:sp>
        <p:nvSpPr>
          <p:cNvPr id="10" name="Text 7"/>
          <p:cNvSpPr/>
          <p:nvPr/>
        </p:nvSpPr>
        <p:spPr>
          <a:xfrm>
            <a:off x="7565827" y="6228755"/>
            <a:ext cx="5938480"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Breakdown of sales figures by geographic regions.</a:t>
            </a:r>
            <a:endParaRPr lang="en-US" sz="1900" dirty="0"/>
          </a:p>
        </p:txBody>
      </p:sp>
      <p:sp>
        <p:nvSpPr>
          <p:cNvPr id="11" name="Shape 8"/>
          <p:cNvSpPr/>
          <p:nvPr/>
        </p:nvSpPr>
        <p:spPr>
          <a:xfrm>
            <a:off x="879277" y="6779538"/>
            <a:ext cx="12871847" cy="706517"/>
          </a:xfrm>
          <a:prstGeom prst="rect">
            <a:avLst/>
          </a:prstGeom>
          <a:solidFill>
            <a:srgbClr val="FFFFFF">
              <a:alpha val="4000"/>
            </a:srgbClr>
          </a:solidFill>
          <a:ln/>
        </p:spPr>
        <p:txBody>
          <a:bodyPr/>
          <a:lstStyle/>
          <a:p>
            <a:endParaRPr lang="en-US"/>
          </a:p>
        </p:txBody>
      </p:sp>
      <p:sp>
        <p:nvSpPr>
          <p:cNvPr id="12" name="Text 9"/>
          <p:cNvSpPr/>
          <p:nvPr/>
        </p:nvSpPr>
        <p:spPr>
          <a:xfrm>
            <a:off x="1126093" y="6935272"/>
            <a:ext cx="5938480"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Total COGS</a:t>
            </a:r>
            <a:endParaRPr lang="en-US" sz="1900" dirty="0"/>
          </a:p>
        </p:txBody>
      </p:sp>
      <p:sp>
        <p:nvSpPr>
          <p:cNvPr id="13" name="Text 10"/>
          <p:cNvSpPr/>
          <p:nvPr/>
        </p:nvSpPr>
        <p:spPr>
          <a:xfrm>
            <a:off x="7565827" y="6935272"/>
            <a:ext cx="5938480"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Total cost of goods sold.</a:t>
            </a:r>
            <a:endParaRPr lang="en-US" sz="1900" dirty="0"/>
          </a:p>
        </p:txBody>
      </p:sp>
      <p:pic>
        <p:nvPicPr>
          <p:cNvPr id="15" name="صورة 16">
            <a:extLst>
              <a:ext uri="{FF2B5EF4-FFF2-40B4-BE49-F238E27FC236}">
                <a16:creationId xmlns:a16="http://schemas.microsoft.com/office/drawing/2014/main" id="{09F6FCEE-3400-2349-82D6-4883A2670C58}"/>
              </a:ext>
            </a:extLst>
          </p:cNvPr>
          <p:cNvPicPr>
            <a:picLocks noChangeAspect="1"/>
          </p:cNvPicPr>
          <p:nvPr/>
        </p:nvPicPr>
        <p:blipFill>
          <a:blip r:embed="rId3"/>
          <a:stretch>
            <a:fillRect/>
          </a:stretch>
        </p:blipFill>
        <p:spPr>
          <a:xfrm>
            <a:off x="1578428" y="60992"/>
            <a:ext cx="11473543" cy="38991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694567" y="3649265"/>
            <a:ext cx="5697022" cy="712113"/>
          </a:xfrm>
          <a:prstGeom prst="rect">
            <a:avLst/>
          </a:prstGeom>
          <a:noFill/>
          <a:ln/>
        </p:spPr>
        <p:txBody>
          <a:bodyPr wrap="none" lIns="0" tIns="0" rIns="0" bIns="0" rtlCol="0" anchor="t"/>
          <a:lstStyle/>
          <a:p>
            <a:pPr marL="0" indent="0">
              <a:lnSpc>
                <a:spcPts val="5600"/>
              </a:lnSpc>
              <a:buNone/>
            </a:pPr>
            <a:r>
              <a:rPr lang="en-US" sz="4450" b="1" dirty="0">
                <a:solidFill>
                  <a:srgbClr val="3B4540"/>
                </a:solidFill>
                <a:latin typeface="Fraunces" pitchFamily="34" charset="0"/>
                <a:ea typeface="Fraunces" pitchFamily="34" charset="-122"/>
                <a:cs typeface="Fraunces" pitchFamily="34" charset="-120"/>
              </a:rPr>
              <a:t>Dashboard Layout</a:t>
            </a:r>
            <a:endParaRPr lang="en-US" sz="4450" dirty="0"/>
          </a:p>
        </p:txBody>
      </p:sp>
      <p:pic>
        <p:nvPicPr>
          <p:cNvPr id="4" name="Image 1" descr="preencoded.png"/>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97481" y="4532233"/>
            <a:ext cx="4345067" cy="911423"/>
          </a:xfrm>
          <a:prstGeom prst="rect">
            <a:avLst/>
          </a:prstGeom>
        </p:spPr>
      </p:pic>
      <p:sp>
        <p:nvSpPr>
          <p:cNvPr id="5" name="Text 1"/>
          <p:cNvSpPr/>
          <p:nvPr/>
        </p:nvSpPr>
        <p:spPr>
          <a:xfrm>
            <a:off x="1025247" y="5785366"/>
            <a:ext cx="2848451" cy="355997"/>
          </a:xfrm>
          <a:prstGeom prst="rect">
            <a:avLst/>
          </a:prstGeom>
          <a:noFill/>
          <a:ln/>
        </p:spPr>
        <p:txBody>
          <a:bodyPr wrap="none" lIns="0" tIns="0" rIns="0" bIns="0" rtlCol="0" anchor="t"/>
          <a:lstStyle/>
          <a:p>
            <a:pPr marL="0" indent="0" algn="l">
              <a:lnSpc>
                <a:spcPts val="2800"/>
              </a:lnSpc>
              <a:buNone/>
            </a:pPr>
            <a:r>
              <a:rPr lang="en-US" sz="2200" b="1" dirty="0">
                <a:solidFill>
                  <a:srgbClr val="405449"/>
                </a:solidFill>
                <a:latin typeface="Fraunces" pitchFamily="34" charset="0"/>
                <a:ea typeface="Fraunces" pitchFamily="34" charset="-122"/>
                <a:cs typeface="Fraunces" pitchFamily="34" charset="-120"/>
              </a:rPr>
              <a:t>Navigation</a:t>
            </a:r>
            <a:endParaRPr lang="en-US" sz="2200" dirty="0"/>
          </a:p>
        </p:txBody>
      </p:sp>
      <p:sp>
        <p:nvSpPr>
          <p:cNvPr id="6" name="Text 2"/>
          <p:cNvSpPr/>
          <p:nvPr/>
        </p:nvSpPr>
        <p:spPr>
          <a:xfrm>
            <a:off x="1025247" y="6278047"/>
            <a:ext cx="3889534" cy="1093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dashboard is organized into several sections, each focusing on a specific business function.</a:t>
            </a:r>
            <a:endParaRPr lang="en-US" sz="1750" dirty="0"/>
          </a:p>
        </p:txBody>
      </p:sp>
      <p:pic>
        <p:nvPicPr>
          <p:cNvPr id="7" name="Image 2" descr="preencoded.png"/>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5142548" y="4532233"/>
            <a:ext cx="4345186" cy="911423"/>
          </a:xfrm>
          <a:prstGeom prst="rect">
            <a:avLst/>
          </a:prstGeom>
        </p:spPr>
      </p:pic>
      <p:sp>
        <p:nvSpPr>
          <p:cNvPr id="8" name="Text 3"/>
          <p:cNvSpPr/>
          <p:nvPr/>
        </p:nvSpPr>
        <p:spPr>
          <a:xfrm>
            <a:off x="5370314" y="5785366"/>
            <a:ext cx="2848451" cy="355997"/>
          </a:xfrm>
          <a:prstGeom prst="rect">
            <a:avLst/>
          </a:prstGeom>
          <a:noFill/>
          <a:ln/>
        </p:spPr>
        <p:txBody>
          <a:bodyPr wrap="none" lIns="0" tIns="0" rIns="0" bIns="0" rtlCol="0" anchor="t"/>
          <a:lstStyle/>
          <a:p>
            <a:pPr marL="0" indent="0" algn="l">
              <a:lnSpc>
                <a:spcPts val="2800"/>
              </a:lnSpc>
              <a:buNone/>
            </a:pPr>
            <a:r>
              <a:rPr lang="en-US" sz="2200" b="1" dirty="0">
                <a:solidFill>
                  <a:srgbClr val="405449"/>
                </a:solidFill>
                <a:latin typeface="Fraunces" pitchFamily="34" charset="0"/>
                <a:ea typeface="Fraunces" pitchFamily="34" charset="-122"/>
                <a:cs typeface="Fraunces" pitchFamily="34" charset="-120"/>
              </a:rPr>
              <a:t>Visualizations</a:t>
            </a:r>
            <a:endParaRPr lang="en-US" sz="2200" dirty="0"/>
          </a:p>
        </p:txBody>
      </p:sp>
      <p:sp>
        <p:nvSpPr>
          <p:cNvPr id="9" name="Text 4"/>
          <p:cNvSpPr/>
          <p:nvPr/>
        </p:nvSpPr>
        <p:spPr>
          <a:xfrm>
            <a:off x="5370314" y="6278047"/>
            <a:ext cx="3889653" cy="364569"/>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Charts, tables, maps, and filters.</a:t>
            </a:r>
            <a:endParaRPr lang="en-US" sz="1750" dirty="0"/>
          </a:p>
        </p:txBody>
      </p:sp>
      <p:pic>
        <p:nvPicPr>
          <p:cNvPr id="10" name="Image 3" descr="preencoded.png"/>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9487733" y="4532233"/>
            <a:ext cx="4345186" cy="911423"/>
          </a:xfrm>
          <a:prstGeom prst="rect">
            <a:avLst/>
          </a:prstGeom>
        </p:spPr>
      </p:pic>
      <p:sp>
        <p:nvSpPr>
          <p:cNvPr id="11" name="Text 5"/>
          <p:cNvSpPr/>
          <p:nvPr/>
        </p:nvSpPr>
        <p:spPr>
          <a:xfrm>
            <a:off x="9715500" y="5785366"/>
            <a:ext cx="2848451" cy="355997"/>
          </a:xfrm>
          <a:prstGeom prst="rect">
            <a:avLst/>
          </a:prstGeom>
          <a:noFill/>
          <a:ln/>
        </p:spPr>
        <p:txBody>
          <a:bodyPr wrap="none" lIns="0" tIns="0" rIns="0" bIns="0" rtlCol="0" anchor="t"/>
          <a:lstStyle/>
          <a:p>
            <a:pPr marL="0" indent="0" algn="l">
              <a:lnSpc>
                <a:spcPts val="2800"/>
              </a:lnSpc>
              <a:buNone/>
            </a:pPr>
            <a:r>
              <a:rPr lang="en-US" sz="2200" b="1" dirty="0">
                <a:solidFill>
                  <a:srgbClr val="405449"/>
                </a:solidFill>
                <a:latin typeface="Fraunces" pitchFamily="34" charset="0"/>
                <a:ea typeface="Fraunces" pitchFamily="34" charset="-122"/>
                <a:cs typeface="Fraunces" pitchFamily="34" charset="-120"/>
              </a:rPr>
              <a:t>Filters</a:t>
            </a:r>
            <a:endParaRPr lang="en-US" sz="2200" dirty="0"/>
          </a:p>
        </p:txBody>
      </p:sp>
      <p:sp>
        <p:nvSpPr>
          <p:cNvPr id="12" name="Text 6"/>
          <p:cNvSpPr/>
          <p:nvPr/>
        </p:nvSpPr>
        <p:spPr>
          <a:xfrm>
            <a:off x="9715500" y="6278047"/>
            <a:ext cx="3889653" cy="1093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Dropdown menus and sliders for filtering data by date ranges, regions, or product categories.</a:t>
            </a:r>
            <a:endParaRPr lang="en-US" sz="1750" dirty="0"/>
          </a:p>
        </p:txBody>
      </p:sp>
      <p:pic>
        <p:nvPicPr>
          <p:cNvPr id="18" name="صورة 18">
            <a:extLst>
              <a:ext uri="{FF2B5EF4-FFF2-40B4-BE49-F238E27FC236}">
                <a16:creationId xmlns:a16="http://schemas.microsoft.com/office/drawing/2014/main" id="{CCD3D081-D9D6-844B-AAAE-57CED1FEADBD}"/>
              </a:ext>
            </a:extLst>
          </p:cNvPr>
          <p:cNvPicPr>
            <a:picLocks noChangeAspect="1"/>
          </p:cNvPicPr>
          <p:nvPr/>
        </p:nvPicPr>
        <p:blipFill>
          <a:blip r:embed="rId9"/>
          <a:stretch>
            <a:fillRect/>
          </a:stretch>
        </p:blipFill>
        <p:spPr>
          <a:xfrm>
            <a:off x="2536311" y="166241"/>
            <a:ext cx="9557657" cy="35638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363093"/>
            <a:ext cx="6830258" cy="771525"/>
          </a:xfrm>
          <a:prstGeom prst="rect">
            <a:avLst/>
          </a:prstGeom>
          <a:noFill/>
          <a:ln/>
        </p:spPr>
        <p:txBody>
          <a:bodyPr wrap="none" lIns="0" tIns="0" rIns="0" bIns="0" rtlCol="0" anchor="t"/>
          <a:lstStyle/>
          <a:p>
            <a:pPr marL="0" indent="0">
              <a:lnSpc>
                <a:spcPts val="6050"/>
              </a:lnSpc>
              <a:buNone/>
            </a:pPr>
            <a:r>
              <a:rPr lang="en-US" sz="4400" b="1" dirty="0">
                <a:solidFill>
                  <a:srgbClr val="3B4540"/>
                </a:solidFill>
                <a:latin typeface="Fraunces" pitchFamily="34" charset="0"/>
                <a:ea typeface="Fraunces" pitchFamily="34" charset="-122"/>
                <a:cs typeface="Fraunces" pitchFamily="34" charset="-120"/>
              </a:rPr>
              <a:t>Analysis And Insights</a:t>
            </a:r>
            <a:endParaRPr lang="en-US" sz="4400" dirty="0"/>
          </a:p>
        </p:txBody>
      </p:sp>
      <p:sp>
        <p:nvSpPr>
          <p:cNvPr id="4" name="Shape 1"/>
          <p:cNvSpPr/>
          <p:nvPr/>
        </p:nvSpPr>
        <p:spPr>
          <a:xfrm>
            <a:off x="864037" y="2782556"/>
            <a:ext cx="555427" cy="555427"/>
          </a:xfrm>
          <a:prstGeom prst="roundRect">
            <a:avLst>
              <a:gd name="adj" fmla="val 40005"/>
            </a:avLst>
          </a:prstGeom>
          <a:solidFill>
            <a:schemeClr val="bg1">
              <a:lumMod val="90000"/>
            </a:schemeClr>
          </a:solidFill>
          <a:ln/>
        </p:spPr>
        <p:txBody>
          <a:bodyPr/>
          <a:lstStyle/>
          <a:p>
            <a:endParaRPr lang="en-US">
              <a:solidFill>
                <a:schemeClr val="bg2"/>
              </a:solidFill>
            </a:endParaRPr>
          </a:p>
        </p:txBody>
      </p:sp>
      <p:sp>
        <p:nvSpPr>
          <p:cNvPr id="5" name="Text 2"/>
          <p:cNvSpPr/>
          <p:nvPr/>
        </p:nvSpPr>
        <p:spPr>
          <a:xfrm>
            <a:off x="1049298" y="2875068"/>
            <a:ext cx="184785"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pitchFamily="34" charset="0"/>
                <a:ea typeface="Fraunces" pitchFamily="34" charset="-122"/>
                <a:cs typeface="Fraunces" pitchFamily="34" charset="-120"/>
              </a:rPr>
              <a:t>1</a:t>
            </a:r>
            <a:endParaRPr lang="en-US" sz="2900" dirty="0"/>
          </a:p>
        </p:txBody>
      </p:sp>
      <p:sp>
        <p:nvSpPr>
          <p:cNvPr id="6" name="Text 3"/>
          <p:cNvSpPr/>
          <p:nvPr/>
        </p:nvSpPr>
        <p:spPr>
          <a:xfrm>
            <a:off x="1666280" y="2782556"/>
            <a:ext cx="3207306"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pitchFamily="34" charset="0"/>
                <a:ea typeface="Fraunces" pitchFamily="34" charset="-122"/>
                <a:cs typeface="Fraunces" pitchFamily="34" charset="-120"/>
              </a:rPr>
              <a:t>Trends and Patterns</a:t>
            </a:r>
            <a:endParaRPr lang="en-US" sz="2400" dirty="0"/>
          </a:p>
        </p:txBody>
      </p:sp>
      <p:sp>
        <p:nvSpPr>
          <p:cNvPr id="7" name="Text 4"/>
          <p:cNvSpPr/>
          <p:nvPr/>
        </p:nvSpPr>
        <p:spPr>
          <a:xfrm>
            <a:off x="1666280" y="331643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Analyze annual trends and identify peak sales areas.</a:t>
            </a:r>
            <a:endParaRPr lang="en-US" sz="1900" dirty="0"/>
          </a:p>
        </p:txBody>
      </p:sp>
      <p:sp>
        <p:nvSpPr>
          <p:cNvPr id="8" name="Shape 5"/>
          <p:cNvSpPr/>
          <p:nvPr/>
        </p:nvSpPr>
        <p:spPr>
          <a:xfrm>
            <a:off x="864037" y="4235952"/>
            <a:ext cx="555427" cy="555427"/>
          </a:xfrm>
          <a:prstGeom prst="roundRect">
            <a:avLst>
              <a:gd name="adj" fmla="val 40005"/>
            </a:avLst>
          </a:prstGeom>
          <a:solidFill>
            <a:schemeClr val="bg1">
              <a:lumMod val="90000"/>
            </a:schemeClr>
          </a:solidFill>
          <a:ln/>
        </p:spPr>
        <p:txBody>
          <a:bodyPr/>
          <a:lstStyle/>
          <a:p>
            <a:endParaRPr lang="en-US">
              <a:solidFill>
                <a:schemeClr val="bg2"/>
              </a:solidFill>
            </a:endParaRPr>
          </a:p>
        </p:txBody>
      </p:sp>
      <p:sp>
        <p:nvSpPr>
          <p:cNvPr id="9" name="Text 6"/>
          <p:cNvSpPr/>
          <p:nvPr/>
        </p:nvSpPr>
        <p:spPr>
          <a:xfrm>
            <a:off x="1020723" y="4328464"/>
            <a:ext cx="242054"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pitchFamily="34" charset="0"/>
                <a:ea typeface="Fraunces" pitchFamily="34" charset="-122"/>
                <a:cs typeface="Fraunces" pitchFamily="34" charset="-120"/>
              </a:rPr>
              <a:t>2</a:t>
            </a:r>
            <a:endParaRPr lang="en-US" sz="2900" dirty="0"/>
          </a:p>
        </p:txBody>
      </p:sp>
      <p:sp>
        <p:nvSpPr>
          <p:cNvPr id="10" name="Text 7"/>
          <p:cNvSpPr/>
          <p:nvPr/>
        </p:nvSpPr>
        <p:spPr>
          <a:xfrm>
            <a:off x="1666280" y="4235952"/>
            <a:ext cx="3149798"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pitchFamily="34" charset="0"/>
                <a:ea typeface="Fraunces" pitchFamily="34" charset="-122"/>
                <a:cs typeface="Fraunces" pitchFamily="34" charset="-120"/>
              </a:rPr>
              <a:t>Production Insights</a:t>
            </a:r>
            <a:endParaRPr lang="en-US" sz="2400" dirty="0"/>
          </a:p>
        </p:txBody>
      </p:sp>
      <p:sp>
        <p:nvSpPr>
          <p:cNvPr id="11" name="Text 8"/>
          <p:cNvSpPr/>
          <p:nvPr/>
        </p:nvSpPr>
        <p:spPr>
          <a:xfrm>
            <a:off x="1666280" y="476982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Identify the products with the top sales amount and number of orders each year.</a:t>
            </a:r>
            <a:endParaRPr lang="en-US" sz="1900" dirty="0"/>
          </a:p>
        </p:txBody>
      </p:sp>
      <p:sp>
        <p:nvSpPr>
          <p:cNvPr id="12" name="Shape 9"/>
          <p:cNvSpPr/>
          <p:nvPr/>
        </p:nvSpPr>
        <p:spPr>
          <a:xfrm>
            <a:off x="864037" y="6084398"/>
            <a:ext cx="555427" cy="555427"/>
          </a:xfrm>
          <a:prstGeom prst="roundRect">
            <a:avLst>
              <a:gd name="adj" fmla="val 40005"/>
            </a:avLst>
          </a:prstGeom>
          <a:solidFill>
            <a:schemeClr val="bg1">
              <a:lumMod val="90000"/>
            </a:schemeClr>
          </a:solidFill>
          <a:ln/>
        </p:spPr>
        <p:txBody>
          <a:bodyPr/>
          <a:lstStyle/>
          <a:p>
            <a:endParaRPr lang="en-US">
              <a:solidFill>
                <a:schemeClr val="bg2"/>
              </a:solidFill>
            </a:endParaRPr>
          </a:p>
        </p:txBody>
      </p:sp>
      <p:sp>
        <p:nvSpPr>
          <p:cNvPr id="13" name="Text 10"/>
          <p:cNvSpPr/>
          <p:nvPr/>
        </p:nvSpPr>
        <p:spPr>
          <a:xfrm>
            <a:off x="1029891" y="6176909"/>
            <a:ext cx="223718"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pitchFamily="34" charset="0"/>
                <a:ea typeface="Fraunces" pitchFamily="34" charset="-122"/>
                <a:cs typeface="Fraunces" pitchFamily="34" charset="-120"/>
              </a:rPr>
              <a:t>3</a:t>
            </a:r>
            <a:endParaRPr lang="en-US" sz="2900" dirty="0"/>
          </a:p>
        </p:txBody>
      </p:sp>
      <p:sp>
        <p:nvSpPr>
          <p:cNvPr id="14" name="Text 11"/>
          <p:cNvSpPr/>
          <p:nvPr/>
        </p:nvSpPr>
        <p:spPr>
          <a:xfrm>
            <a:off x="1666280" y="6084398"/>
            <a:ext cx="3434477"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pitchFamily="34" charset="0"/>
                <a:ea typeface="Fraunces" pitchFamily="34" charset="-122"/>
                <a:cs typeface="Fraunces" pitchFamily="34" charset="-120"/>
              </a:rPr>
              <a:t>Comparative Analysis</a:t>
            </a:r>
            <a:endParaRPr lang="en-US" sz="2400" dirty="0"/>
          </a:p>
        </p:txBody>
      </p:sp>
      <p:sp>
        <p:nvSpPr>
          <p:cNvPr id="15" name="Text 12"/>
          <p:cNvSpPr/>
          <p:nvPr/>
        </p:nvSpPr>
        <p:spPr>
          <a:xfrm>
            <a:off x="1666280" y="6618274"/>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Compare sales figures in different years to identify growth patterns.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9071" y="1547649"/>
            <a:ext cx="6886061" cy="872166"/>
          </a:xfrm>
          <a:prstGeom prst="roundRect">
            <a:avLst>
              <a:gd name="adj" fmla="val 50000"/>
            </a:avLst>
          </a:prstGeom>
          <a:solidFill>
            <a:schemeClr val="bg1">
              <a:lumMod val="90000"/>
            </a:schemeClr>
          </a:solidFill>
          <a:ln/>
        </p:spPr>
        <p:txBody>
          <a:bodyPr/>
          <a:lstStyle/>
          <a:p>
            <a:r>
              <a:rPr lang="en-US" sz="3600" b="1" dirty="0">
                <a:solidFill>
                  <a:srgbClr val="3B4540"/>
                </a:solidFill>
                <a:latin typeface="Fraunces" pitchFamily="34" charset="0"/>
              </a:rPr>
              <a:t>Key Performance Indicators:</a:t>
            </a:r>
          </a:p>
        </p:txBody>
      </p:sp>
      <p:sp>
        <p:nvSpPr>
          <p:cNvPr id="4" name="Shape 1"/>
          <p:cNvSpPr/>
          <p:nvPr/>
        </p:nvSpPr>
        <p:spPr>
          <a:xfrm>
            <a:off x="761775" y="3283583"/>
            <a:ext cx="555427" cy="555427"/>
          </a:xfrm>
          <a:prstGeom prst="roundRect">
            <a:avLst>
              <a:gd name="adj" fmla="val 40005"/>
            </a:avLst>
          </a:prstGeom>
          <a:solidFill>
            <a:schemeClr val="bg1">
              <a:lumMod val="90000"/>
            </a:schemeClr>
          </a:solidFill>
          <a:ln/>
        </p:spPr>
        <p:txBody>
          <a:bodyPr/>
          <a:lstStyle/>
          <a:p>
            <a:endParaRPr lang="en-US" sz="1400"/>
          </a:p>
        </p:txBody>
      </p:sp>
      <p:sp>
        <p:nvSpPr>
          <p:cNvPr id="5" name="Text 2"/>
          <p:cNvSpPr/>
          <p:nvPr/>
        </p:nvSpPr>
        <p:spPr>
          <a:xfrm>
            <a:off x="947036" y="3376095"/>
            <a:ext cx="184785"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1</a:t>
            </a:r>
            <a:endParaRPr lang="en-US" sz="2400" dirty="0"/>
          </a:p>
        </p:txBody>
      </p:sp>
      <p:sp>
        <p:nvSpPr>
          <p:cNvPr id="6" name="Text 3"/>
          <p:cNvSpPr/>
          <p:nvPr/>
        </p:nvSpPr>
        <p:spPr>
          <a:xfrm>
            <a:off x="1677603" y="3426993"/>
            <a:ext cx="3207306"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Total sales: 123.22 M</a:t>
            </a:r>
            <a:endParaRPr lang="en-US" dirty="0"/>
          </a:p>
        </p:txBody>
      </p:sp>
      <p:sp>
        <p:nvSpPr>
          <p:cNvPr id="8" name="Shape 5"/>
          <p:cNvSpPr/>
          <p:nvPr/>
        </p:nvSpPr>
        <p:spPr>
          <a:xfrm>
            <a:off x="761714" y="4227808"/>
            <a:ext cx="555427" cy="555427"/>
          </a:xfrm>
          <a:prstGeom prst="roundRect">
            <a:avLst>
              <a:gd name="adj" fmla="val 40005"/>
            </a:avLst>
          </a:prstGeom>
          <a:solidFill>
            <a:schemeClr val="bg1">
              <a:lumMod val="90000"/>
            </a:schemeClr>
          </a:solidFill>
          <a:ln/>
        </p:spPr>
        <p:txBody>
          <a:bodyPr/>
          <a:lstStyle/>
          <a:p>
            <a:endParaRPr lang="en-US" sz="1400"/>
          </a:p>
        </p:txBody>
      </p:sp>
      <p:sp>
        <p:nvSpPr>
          <p:cNvPr id="9" name="Text 6"/>
          <p:cNvSpPr/>
          <p:nvPr/>
        </p:nvSpPr>
        <p:spPr>
          <a:xfrm>
            <a:off x="871729" y="4369821"/>
            <a:ext cx="242054"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2</a:t>
            </a:r>
            <a:endParaRPr lang="en-US" sz="2400" dirty="0"/>
          </a:p>
        </p:txBody>
      </p:sp>
      <p:sp>
        <p:nvSpPr>
          <p:cNvPr id="10" name="Text 7"/>
          <p:cNvSpPr/>
          <p:nvPr/>
        </p:nvSpPr>
        <p:spPr>
          <a:xfrm>
            <a:off x="1564018" y="4312639"/>
            <a:ext cx="3149798"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Total COGS: 100.47 M</a:t>
            </a:r>
            <a:endParaRPr lang="en-US" dirty="0"/>
          </a:p>
        </p:txBody>
      </p:sp>
      <p:sp>
        <p:nvSpPr>
          <p:cNvPr id="12" name="Shape 9"/>
          <p:cNvSpPr/>
          <p:nvPr/>
        </p:nvSpPr>
        <p:spPr>
          <a:xfrm>
            <a:off x="732525" y="5201321"/>
            <a:ext cx="555427" cy="555427"/>
          </a:xfrm>
          <a:prstGeom prst="roundRect">
            <a:avLst>
              <a:gd name="adj" fmla="val 40005"/>
            </a:avLst>
          </a:prstGeom>
          <a:solidFill>
            <a:schemeClr val="bg1">
              <a:lumMod val="90000"/>
            </a:schemeClr>
          </a:solidFill>
          <a:ln/>
        </p:spPr>
        <p:txBody>
          <a:bodyPr/>
          <a:lstStyle/>
          <a:p>
            <a:endParaRPr lang="en-US" sz="1400"/>
          </a:p>
        </p:txBody>
      </p:sp>
      <p:sp>
        <p:nvSpPr>
          <p:cNvPr id="13" name="Text 10"/>
          <p:cNvSpPr/>
          <p:nvPr/>
        </p:nvSpPr>
        <p:spPr>
          <a:xfrm>
            <a:off x="898379" y="5293832"/>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3</a:t>
            </a:r>
            <a:endParaRPr lang="en-US" sz="2400" dirty="0"/>
          </a:p>
        </p:txBody>
      </p:sp>
      <p:sp>
        <p:nvSpPr>
          <p:cNvPr id="14" name="Text 11"/>
          <p:cNvSpPr/>
          <p:nvPr/>
        </p:nvSpPr>
        <p:spPr>
          <a:xfrm>
            <a:off x="1564018" y="5278353"/>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Profit: 22.74 M</a:t>
            </a:r>
            <a:endParaRPr lang="en-US" dirty="0"/>
          </a:p>
        </p:txBody>
      </p:sp>
      <p:sp>
        <p:nvSpPr>
          <p:cNvPr id="16" name="Shape 9">
            <a:extLst>
              <a:ext uri="{FF2B5EF4-FFF2-40B4-BE49-F238E27FC236}">
                <a16:creationId xmlns:a16="http://schemas.microsoft.com/office/drawing/2014/main" id="{4DF76DA7-4620-6E40-E2F4-5F3912BBB965}"/>
              </a:ext>
            </a:extLst>
          </p:cNvPr>
          <p:cNvSpPr/>
          <p:nvPr/>
        </p:nvSpPr>
        <p:spPr>
          <a:xfrm>
            <a:off x="719071" y="6193290"/>
            <a:ext cx="555427" cy="555427"/>
          </a:xfrm>
          <a:prstGeom prst="roundRect">
            <a:avLst>
              <a:gd name="adj" fmla="val 40005"/>
            </a:avLst>
          </a:prstGeom>
          <a:solidFill>
            <a:schemeClr val="bg1">
              <a:lumMod val="90000"/>
            </a:schemeClr>
          </a:solidFill>
          <a:ln/>
        </p:spPr>
        <p:txBody>
          <a:bodyPr/>
          <a:lstStyle/>
          <a:p>
            <a:endParaRPr lang="en-US" sz="1400"/>
          </a:p>
        </p:txBody>
      </p:sp>
      <p:sp>
        <p:nvSpPr>
          <p:cNvPr id="17" name="Text 10">
            <a:extLst>
              <a:ext uri="{FF2B5EF4-FFF2-40B4-BE49-F238E27FC236}">
                <a16:creationId xmlns:a16="http://schemas.microsoft.com/office/drawing/2014/main" id="{83736D61-D9C2-C625-320A-DB79AA0D232C}"/>
              </a:ext>
            </a:extLst>
          </p:cNvPr>
          <p:cNvSpPr/>
          <p:nvPr/>
        </p:nvSpPr>
        <p:spPr>
          <a:xfrm>
            <a:off x="884925" y="6285801"/>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4</a:t>
            </a:r>
            <a:endParaRPr lang="en-US" sz="2400" dirty="0"/>
          </a:p>
        </p:txBody>
      </p:sp>
      <p:sp>
        <p:nvSpPr>
          <p:cNvPr id="18" name="Text 11">
            <a:extLst>
              <a:ext uri="{FF2B5EF4-FFF2-40B4-BE49-F238E27FC236}">
                <a16:creationId xmlns:a16="http://schemas.microsoft.com/office/drawing/2014/main" id="{A9427CA8-2670-5341-3D13-2BABBC8835FB}"/>
              </a:ext>
            </a:extLst>
          </p:cNvPr>
          <p:cNvSpPr/>
          <p:nvPr/>
        </p:nvSpPr>
        <p:spPr>
          <a:xfrm>
            <a:off x="1550564" y="6270322"/>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Profit margin: 18.46 %</a:t>
            </a:r>
            <a:endParaRPr lang="en-US" dirty="0"/>
          </a:p>
        </p:txBody>
      </p:sp>
      <p:sp>
        <p:nvSpPr>
          <p:cNvPr id="19" name="Shape 9">
            <a:extLst>
              <a:ext uri="{FF2B5EF4-FFF2-40B4-BE49-F238E27FC236}">
                <a16:creationId xmlns:a16="http://schemas.microsoft.com/office/drawing/2014/main" id="{F09E725E-34CC-E229-7DFC-45F4932FBFF2}"/>
              </a:ext>
            </a:extLst>
          </p:cNvPr>
          <p:cNvSpPr/>
          <p:nvPr/>
        </p:nvSpPr>
        <p:spPr>
          <a:xfrm>
            <a:off x="5385804" y="3249591"/>
            <a:ext cx="555427" cy="555427"/>
          </a:xfrm>
          <a:prstGeom prst="roundRect">
            <a:avLst>
              <a:gd name="adj" fmla="val 40005"/>
            </a:avLst>
          </a:prstGeom>
          <a:solidFill>
            <a:schemeClr val="bg1">
              <a:lumMod val="90000"/>
            </a:schemeClr>
          </a:solidFill>
          <a:ln/>
        </p:spPr>
        <p:txBody>
          <a:bodyPr/>
          <a:lstStyle/>
          <a:p>
            <a:endParaRPr lang="en-US" sz="1400"/>
          </a:p>
        </p:txBody>
      </p:sp>
      <p:sp>
        <p:nvSpPr>
          <p:cNvPr id="20" name="Text 10">
            <a:extLst>
              <a:ext uri="{FF2B5EF4-FFF2-40B4-BE49-F238E27FC236}">
                <a16:creationId xmlns:a16="http://schemas.microsoft.com/office/drawing/2014/main" id="{4B7F5C4C-70B9-EC01-4B72-EBBB4241E729}"/>
              </a:ext>
            </a:extLst>
          </p:cNvPr>
          <p:cNvSpPr/>
          <p:nvPr/>
        </p:nvSpPr>
        <p:spPr>
          <a:xfrm>
            <a:off x="5551658" y="3342102"/>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5</a:t>
            </a:r>
            <a:endParaRPr lang="en-US" sz="2400" dirty="0"/>
          </a:p>
        </p:txBody>
      </p:sp>
      <p:sp>
        <p:nvSpPr>
          <p:cNvPr id="21" name="Text 11">
            <a:extLst>
              <a:ext uri="{FF2B5EF4-FFF2-40B4-BE49-F238E27FC236}">
                <a16:creationId xmlns:a16="http://schemas.microsoft.com/office/drawing/2014/main" id="{F97D703A-AE19-3114-900F-14B6C86A84D7}"/>
              </a:ext>
            </a:extLst>
          </p:cNvPr>
          <p:cNvSpPr/>
          <p:nvPr/>
        </p:nvSpPr>
        <p:spPr>
          <a:xfrm>
            <a:off x="6217297" y="3326623"/>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Total tax: 10.19 M</a:t>
            </a:r>
            <a:endParaRPr lang="en-US" dirty="0"/>
          </a:p>
        </p:txBody>
      </p:sp>
      <p:sp>
        <p:nvSpPr>
          <p:cNvPr id="22" name="Shape 9">
            <a:extLst>
              <a:ext uri="{FF2B5EF4-FFF2-40B4-BE49-F238E27FC236}">
                <a16:creationId xmlns:a16="http://schemas.microsoft.com/office/drawing/2014/main" id="{A6FD3305-55C7-E9E6-3997-50845D8EF706}"/>
              </a:ext>
            </a:extLst>
          </p:cNvPr>
          <p:cNvSpPr/>
          <p:nvPr/>
        </p:nvSpPr>
        <p:spPr>
          <a:xfrm>
            <a:off x="5372350" y="4241841"/>
            <a:ext cx="555427" cy="555427"/>
          </a:xfrm>
          <a:prstGeom prst="roundRect">
            <a:avLst>
              <a:gd name="adj" fmla="val 40005"/>
            </a:avLst>
          </a:prstGeom>
          <a:solidFill>
            <a:schemeClr val="bg1">
              <a:lumMod val="90000"/>
            </a:schemeClr>
          </a:solidFill>
          <a:ln/>
        </p:spPr>
        <p:txBody>
          <a:bodyPr/>
          <a:lstStyle/>
          <a:p>
            <a:endParaRPr lang="en-US" sz="1400"/>
          </a:p>
        </p:txBody>
      </p:sp>
      <p:sp>
        <p:nvSpPr>
          <p:cNvPr id="23" name="Text 10">
            <a:extLst>
              <a:ext uri="{FF2B5EF4-FFF2-40B4-BE49-F238E27FC236}">
                <a16:creationId xmlns:a16="http://schemas.microsoft.com/office/drawing/2014/main" id="{2425D083-6BB8-511E-B0D0-87459DAD72ED}"/>
              </a:ext>
            </a:extLst>
          </p:cNvPr>
          <p:cNvSpPr/>
          <p:nvPr/>
        </p:nvSpPr>
        <p:spPr>
          <a:xfrm>
            <a:off x="5538204" y="4334352"/>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6</a:t>
            </a:r>
            <a:endParaRPr lang="en-US" sz="2400" dirty="0"/>
          </a:p>
        </p:txBody>
      </p:sp>
      <p:sp>
        <p:nvSpPr>
          <p:cNvPr id="24" name="Text 11">
            <a:extLst>
              <a:ext uri="{FF2B5EF4-FFF2-40B4-BE49-F238E27FC236}">
                <a16:creationId xmlns:a16="http://schemas.microsoft.com/office/drawing/2014/main" id="{F9B2F8AC-F178-F859-6A2D-F99DF335325F}"/>
              </a:ext>
            </a:extLst>
          </p:cNvPr>
          <p:cNvSpPr/>
          <p:nvPr/>
        </p:nvSpPr>
        <p:spPr>
          <a:xfrm>
            <a:off x="6203843" y="4318873"/>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Total freight: 3.18 M</a:t>
            </a:r>
            <a:endParaRPr lang="en-US" dirty="0"/>
          </a:p>
        </p:txBody>
      </p:sp>
      <p:sp>
        <p:nvSpPr>
          <p:cNvPr id="25" name="Shape 9">
            <a:extLst>
              <a:ext uri="{FF2B5EF4-FFF2-40B4-BE49-F238E27FC236}">
                <a16:creationId xmlns:a16="http://schemas.microsoft.com/office/drawing/2014/main" id="{AF3D7FA1-F843-9754-1E8F-2F82E65FE71E}"/>
              </a:ext>
            </a:extLst>
          </p:cNvPr>
          <p:cNvSpPr/>
          <p:nvPr/>
        </p:nvSpPr>
        <p:spPr>
          <a:xfrm>
            <a:off x="5358896" y="5311244"/>
            <a:ext cx="555427" cy="555427"/>
          </a:xfrm>
          <a:prstGeom prst="roundRect">
            <a:avLst>
              <a:gd name="adj" fmla="val 40005"/>
            </a:avLst>
          </a:prstGeom>
          <a:solidFill>
            <a:schemeClr val="bg1">
              <a:lumMod val="90000"/>
            </a:schemeClr>
          </a:solidFill>
          <a:ln/>
        </p:spPr>
        <p:txBody>
          <a:bodyPr/>
          <a:lstStyle/>
          <a:p>
            <a:endParaRPr lang="en-US" sz="1400"/>
          </a:p>
        </p:txBody>
      </p:sp>
      <p:sp>
        <p:nvSpPr>
          <p:cNvPr id="26" name="Text 10">
            <a:extLst>
              <a:ext uri="{FF2B5EF4-FFF2-40B4-BE49-F238E27FC236}">
                <a16:creationId xmlns:a16="http://schemas.microsoft.com/office/drawing/2014/main" id="{B3370297-DF3C-8696-0986-989D2797302E}"/>
              </a:ext>
            </a:extLst>
          </p:cNvPr>
          <p:cNvSpPr/>
          <p:nvPr/>
        </p:nvSpPr>
        <p:spPr>
          <a:xfrm>
            <a:off x="5524750" y="5403755"/>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7</a:t>
            </a:r>
            <a:endParaRPr lang="en-US" sz="2400" dirty="0"/>
          </a:p>
        </p:txBody>
      </p:sp>
      <p:sp>
        <p:nvSpPr>
          <p:cNvPr id="27" name="Text 11">
            <a:extLst>
              <a:ext uri="{FF2B5EF4-FFF2-40B4-BE49-F238E27FC236}">
                <a16:creationId xmlns:a16="http://schemas.microsoft.com/office/drawing/2014/main" id="{01C6D3E4-DF8D-9718-579C-832E16675F2C}"/>
              </a:ext>
            </a:extLst>
          </p:cNvPr>
          <p:cNvSpPr/>
          <p:nvPr/>
        </p:nvSpPr>
        <p:spPr>
          <a:xfrm>
            <a:off x="6190389" y="5388276"/>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No. of customers: 20 K</a:t>
            </a:r>
            <a:endParaRPr lang="en-US" dirty="0"/>
          </a:p>
        </p:txBody>
      </p:sp>
      <p:sp>
        <p:nvSpPr>
          <p:cNvPr id="28" name="Shape 9">
            <a:extLst>
              <a:ext uri="{FF2B5EF4-FFF2-40B4-BE49-F238E27FC236}">
                <a16:creationId xmlns:a16="http://schemas.microsoft.com/office/drawing/2014/main" id="{58D1A67B-E7A5-BE19-2589-E9313A185879}"/>
              </a:ext>
            </a:extLst>
          </p:cNvPr>
          <p:cNvSpPr/>
          <p:nvPr/>
        </p:nvSpPr>
        <p:spPr>
          <a:xfrm>
            <a:off x="5372350" y="6342963"/>
            <a:ext cx="555427" cy="555427"/>
          </a:xfrm>
          <a:prstGeom prst="roundRect">
            <a:avLst>
              <a:gd name="adj" fmla="val 40005"/>
            </a:avLst>
          </a:prstGeom>
          <a:solidFill>
            <a:schemeClr val="bg1">
              <a:lumMod val="90000"/>
            </a:schemeClr>
          </a:solidFill>
          <a:ln/>
        </p:spPr>
        <p:txBody>
          <a:bodyPr/>
          <a:lstStyle/>
          <a:p>
            <a:endParaRPr lang="en-US" sz="1400"/>
          </a:p>
        </p:txBody>
      </p:sp>
      <p:sp>
        <p:nvSpPr>
          <p:cNvPr id="29" name="Text 10">
            <a:extLst>
              <a:ext uri="{FF2B5EF4-FFF2-40B4-BE49-F238E27FC236}">
                <a16:creationId xmlns:a16="http://schemas.microsoft.com/office/drawing/2014/main" id="{F9A248EE-0A47-90AA-4ABB-A7188355630C}"/>
              </a:ext>
            </a:extLst>
          </p:cNvPr>
          <p:cNvSpPr/>
          <p:nvPr/>
        </p:nvSpPr>
        <p:spPr>
          <a:xfrm>
            <a:off x="5538204" y="6435474"/>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8</a:t>
            </a:r>
            <a:endParaRPr lang="en-US" sz="2400" dirty="0"/>
          </a:p>
        </p:txBody>
      </p:sp>
      <p:sp>
        <p:nvSpPr>
          <p:cNvPr id="30" name="Text 11">
            <a:extLst>
              <a:ext uri="{FF2B5EF4-FFF2-40B4-BE49-F238E27FC236}">
                <a16:creationId xmlns:a16="http://schemas.microsoft.com/office/drawing/2014/main" id="{B4A5F87D-7B7B-E8F3-946B-14C0752F850B}"/>
              </a:ext>
            </a:extLst>
          </p:cNvPr>
          <p:cNvSpPr/>
          <p:nvPr/>
        </p:nvSpPr>
        <p:spPr>
          <a:xfrm>
            <a:off x="6203843" y="6419995"/>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No. of stores : 702</a:t>
            </a:r>
            <a:endParaRPr lang="en-US" dirty="0"/>
          </a:p>
        </p:txBody>
      </p:sp>
      <p:sp>
        <p:nvSpPr>
          <p:cNvPr id="2" name="Shape 9">
            <a:extLst>
              <a:ext uri="{FF2B5EF4-FFF2-40B4-BE49-F238E27FC236}">
                <a16:creationId xmlns:a16="http://schemas.microsoft.com/office/drawing/2014/main" id="{1B1183BA-1D14-50FC-D671-9289546194B1}"/>
              </a:ext>
            </a:extLst>
          </p:cNvPr>
          <p:cNvSpPr/>
          <p:nvPr/>
        </p:nvSpPr>
        <p:spPr>
          <a:xfrm>
            <a:off x="9923665" y="3283584"/>
            <a:ext cx="555427" cy="555427"/>
          </a:xfrm>
          <a:prstGeom prst="roundRect">
            <a:avLst>
              <a:gd name="adj" fmla="val 40005"/>
            </a:avLst>
          </a:prstGeom>
          <a:solidFill>
            <a:schemeClr val="bg1">
              <a:lumMod val="90000"/>
            </a:schemeClr>
          </a:solidFill>
          <a:ln/>
        </p:spPr>
        <p:txBody>
          <a:bodyPr/>
          <a:lstStyle/>
          <a:p>
            <a:endParaRPr lang="en-US" sz="1400"/>
          </a:p>
        </p:txBody>
      </p:sp>
      <p:sp>
        <p:nvSpPr>
          <p:cNvPr id="7" name="Text 10">
            <a:extLst>
              <a:ext uri="{FF2B5EF4-FFF2-40B4-BE49-F238E27FC236}">
                <a16:creationId xmlns:a16="http://schemas.microsoft.com/office/drawing/2014/main" id="{0F550BA6-1320-FF82-CAF4-303C934C9AAE}"/>
              </a:ext>
            </a:extLst>
          </p:cNvPr>
          <p:cNvSpPr/>
          <p:nvPr/>
        </p:nvSpPr>
        <p:spPr>
          <a:xfrm>
            <a:off x="10089519" y="3376095"/>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9</a:t>
            </a:r>
            <a:endParaRPr lang="en-US" sz="2400" dirty="0"/>
          </a:p>
        </p:txBody>
      </p:sp>
      <p:sp>
        <p:nvSpPr>
          <p:cNvPr id="11" name="Text 11">
            <a:extLst>
              <a:ext uri="{FF2B5EF4-FFF2-40B4-BE49-F238E27FC236}">
                <a16:creationId xmlns:a16="http://schemas.microsoft.com/office/drawing/2014/main" id="{703A8ACA-361C-289E-9E3E-654ADCFAA2DF}"/>
              </a:ext>
            </a:extLst>
          </p:cNvPr>
          <p:cNvSpPr/>
          <p:nvPr/>
        </p:nvSpPr>
        <p:spPr>
          <a:xfrm>
            <a:off x="10755158" y="3360616"/>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No. of orders: 31 K</a:t>
            </a:r>
            <a:endParaRPr lang="en-US" dirty="0"/>
          </a:p>
        </p:txBody>
      </p:sp>
      <p:sp>
        <p:nvSpPr>
          <p:cNvPr id="15" name="Shape 9">
            <a:extLst>
              <a:ext uri="{FF2B5EF4-FFF2-40B4-BE49-F238E27FC236}">
                <a16:creationId xmlns:a16="http://schemas.microsoft.com/office/drawing/2014/main" id="{D516FD01-77EB-FB91-855D-0547D2CDC86B}"/>
              </a:ext>
            </a:extLst>
          </p:cNvPr>
          <p:cNvSpPr/>
          <p:nvPr/>
        </p:nvSpPr>
        <p:spPr>
          <a:xfrm>
            <a:off x="9910211" y="4275834"/>
            <a:ext cx="555427" cy="555427"/>
          </a:xfrm>
          <a:prstGeom prst="roundRect">
            <a:avLst>
              <a:gd name="adj" fmla="val 40005"/>
            </a:avLst>
          </a:prstGeom>
          <a:solidFill>
            <a:schemeClr val="bg1">
              <a:lumMod val="90000"/>
            </a:schemeClr>
          </a:solidFill>
          <a:ln/>
        </p:spPr>
        <p:txBody>
          <a:bodyPr/>
          <a:lstStyle/>
          <a:p>
            <a:endParaRPr lang="en-US" sz="1400"/>
          </a:p>
        </p:txBody>
      </p:sp>
      <p:sp>
        <p:nvSpPr>
          <p:cNvPr id="31" name="Text 10">
            <a:extLst>
              <a:ext uri="{FF2B5EF4-FFF2-40B4-BE49-F238E27FC236}">
                <a16:creationId xmlns:a16="http://schemas.microsoft.com/office/drawing/2014/main" id="{E1657F79-DAEA-AD0F-676A-3CB89CB877C1}"/>
              </a:ext>
            </a:extLst>
          </p:cNvPr>
          <p:cNvSpPr/>
          <p:nvPr/>
        </p:nvSpPr>
        <p:spPr>
          <a:xfrm>
            <a:off x="10076065" y="4368345"/>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10</a:t>
            </a:r>
            <a:endParaRPr lang="en-US" sz="2400" dirty="0"/>
          </a:p>
        </p:txBody>
      </p:sp>
      <p:sp>
        <p:nvSpPr>
          <p:cNvPr id="32" name="Text 11">
            <a:extLst>
              <a:ext uri="{FF2B5EF4-FFF2-40B4-BE49-F238E27FC236}">
                <a16:creationId xmlns:a16="http://schemas.microsoft.com/office/drawing/2014/main" id="{1E9AEBE0-8D63-2E9D-A2A2-D63F6E7C3E48}"/>
              </a:ext>
            </a:extLst>
          </p:cNvPr>
          <p:cNvSpPr/>
          <p:nvPr/>
        </p:nvSpPr>
        <p:spPr>
          <a:xfrm>
            <a:off x="10741704" y="4352866"/>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Total of order quantity: 275 K</a:t>
            </a:r>
            <a:endParaRPr lang="en-US" dirty="0"/>
          </a:p>
        </p:txBody>
      </p:sp>
      <p:sp>
        <p:nvSpPr>
          <p:cNvPr id="33" name="Shape 9">
            <a:extLst>
              <a:ext uri="{FF2B5EF4-FFF2-40B4-BE49-F238E27FC236}">
                <a16:creationId xmlns:a16="http://schemas.microsoft.com/office/drawing/2014/main" id="{9B0A78D5-FBAD-57E2-D60C-BE74A4A1C4BB}"/>
              </a:ext>
            </a:extLst>
          </p:cNvPr>
          <p:cNvSpPr/>
          <p:nvPr/>
        </p:nvSpPr>
        <p:spPr>
          <a:xfrm>
            <a:off x="9896757" y="5345237"/>
            <a:ext cx="555427" cy="555427"/>
          </a:xfrm>
          <a:prstGeom prst="roundRect">
            <a:avLst>
              <a:gd name="adj" fmla="val 40005"/>
            </a:avLst>
          </a:prstGeom>
          <a:solidFill>
            <a:schemeClr val="bg1">
              <a:lumMod val="90000"/>
            </a:schemeClr>
          </a:solidFill>
          <a:ln/>
        </p:spPr>
        <p:txBody>
          <a:bodyPr/>
          <a:lstStyle/>
          <a:p>
            <a:endParaRPr lang="en-US" sz="1400"/>
          </a:p>
        </p:txBody>
      </p:sp>
      <p:sp>
        <p:nvSpPr>
          <p:cNvPr id="34" name="Text 10">
            <a:extLst>
              <a:ext uri="{FF2B5EF4-FFF2-40B4-BE49-F238E27FC236}">
                <a16:creationId xmlns:a16="http://schemas.microsoft.com/office/drawing/2014/main" id="{172DF0E5-82E7-6E1E-652A-FA4DBD05DB63}"/>
              </a:ext>
            </a:extLst>
          </p:cNvPr>
          <p:cNvSpPr/>
          <p:nvPr/>
        </p:nvSpPr>
        <p:spPr>
          <a:xfrm>
            <a:off x="10062611" y="5437748"/>
            <a:ext cx="223718" cy="370284"/>
          </a:xfrm>
          <a:prstGeom prst="rect">
            <a:avLst/>
          </a:prstGeom>
          <a:noFill/>
          <a:ln/>
        </p:spPr>
        <p:txBody>
          <a:bodyPr wrap="none" lIns="0" tIns="0" rIns="0" bIns="0" rtlCol="0" anchor="t"/>
          <a:lstStyle/>
          <a:p>
            <a:pPr marL="0" indent="0" algn="ctr">
              <a:lnSpc>
                <a:spcPts val="2900"/>
              </a:lnSpc>
              <a:buNone/>
            </a:pPr>
            <a:r>
              <a:rPr lang="en-US" sz="2400" b="1" dirty="0">
                <a:solidFill>
                  <a:srgbClr val="405449"/>
                </a:solidFill>
                <a:latin typeface="Fraunces" pitchFamily="34" charset="0"/>
                <a:ea typeface="Fraunces" pitchFamily="34" charset="-122"/>
                <a:cs typeface="Fraunces" pitchFamily="34" charset="-120"/>
              </a:rPr>
              <a:t>11</a:t>
            </a:r>
            <a:endParaRPr lang="en-US" sz="2400" dirty="0"/>
          </a:p>
        </p:txBody>
      </p:sp>
      <p:sp>
        <p:nvSpPr>
          <p:cNvPr id="35" name="Text 11">
            <a:extLst>
              <a:ext uri="{FF2B5EF4-FFF2-40B4-BE49-F238E27FC236}">
                <a16:creationId xmlns:a16="http://schemas.microsoft.com/office/drawing/2014/main" id="{F2BBF0EE-BE12-1DB3-CD58-5E54C731CBB6}"/>
              </a:ext>
            </a:extLst>
          </p:cNvPr>
          <p:cNvSpPr/>
          <p:nvPr/>
        </p:nvSpPr>
        <p:spPr>
          <a:xfrm>
            <a:off x="10728250" y="5422269"/>
            <a:ext cx="3434477" cy="385763"/>
          </a:xfrm>
          <a:prstGeom prst="rect">
            <a:avLst/>
          </a:prstGeom>
          <a:noFill/>
          <a:ln/>
        </p:spPr>
        <p:txBody>
          <a:bodyPr wrap="none" lIns="0" tIns="0" rIns="0" bIns="0" rtlCol="0" anchor="t"/>
          <a:lstStyle/>
          <a:p>
            <a:pPr marL="0" indent="0">
              <a:lnSpc>
                <a:spcPts val="3000"/>
              </a:lnSpc>
              <a:buNone/>
            </a:pPr>
            <a:r>
              <a:rPr lang="en-US" b="1" dirty="0">
                <a:solidFill>
                  <a:srgbClr val="405449"/>
                </a:solidFill>
                <a:latin typeface="Fraunces" pitchFamily="34" charset="0"/>
                <a:ea typeface="Fraunces" pitchFamily="34" charset="-122"/>
                <a:cs typeface="Fraunces" pitchFamily="34" charset="-120"/>
              </a:rPr>
              <a:t>No. of products: 504</a:t>
            </a:r>
            <a:endParaRPr lang="en-US" dirty="0"/>
          </a:p>
        </p:txBody>
      </p:sp>
    </p:spTree>
    <p:extLst>
      <p:ext uri="{BB962C8B-B14F-4D97-AF65-F5344CB8AC3E}">
        <p14:creationId xmlns:p14="http://schemas.microsoft.com/office/powerpoint/2010/main" val="3065739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1363</TotalTime>
  <Words>1573</Words>
  <Application>Microsoft Office PowerPoint</Application>
  <PresentationFormat>Custom</PresentationFormat>
  <Paragraphs>226</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Fraunces</vt:lpstr>
      <vt:lpstr>Nobile</vt:lpstr>
      <vt:lpstr>Wingdings</vt:lpstr>
      <vt:lpstr>Symbol</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Mervat Farag Ibrahim Mohammed Singab</cp:lastModifiedBy>
  <cp:revision>53</cp:revision>
  <dcterms:created xsi:type="dcterms:W3CDTF">2024-09-25T23:31:22Z</dcterms:created>
  <dcterms:modified xsi:type="dcterms:W3CDTF">2024-10-23T19:27:38Z</dcterms:modified>
</cp:coreProperties>
</file>